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79" r:id="rId5"/>
    <p:sldId id="284" r:id="rId6"/>
    <p:sldId id="256" r:id="rId7"/>
    <p:sldId id="257" r:id="rId8"/>
    <p:sldId id="258" r:id="rId9"/>
    <p:sldId id="260" r:id="rId10"/>
    <p:sldId id="259" r:id="rId11"/>
    <p:sldId id="266" r:id="rId12"/>
    <p:sldId id="280" r:id="rId13"/>
    <p:sldId id="277" r:id="rId14"/>
    <p:sldId id="282" r:id="rId15"/>
    <p:sldId id="270" r:id="rId16"/>
    <p:sldId id="283" r:id="rId17"/>
    <p:sldId id="271" r:id="rId18"/>
    <p:sldId id="278" r:id="rId19"/>
    <p:sldId id="276" r:id="rId20"/>
    <p:sldId id="273" r:id="rId21"/>
    <p:sldId id="274" r:id="rId22"/>
    <p:sldId id="275" r:id="rId23"/>
    <p:sldId id="286" r:id="rId24"/>
    <p:sldId id="287" r:id="rId25"/>
    <p:sldId id="28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9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BAC57C5-DD8D-499A-B83B-49DB90CFD430}" type="datetimeFigureOut">
              <a:rPr lang="es-ES" smtClean="0"/>
              <a:t>10/10/2024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08FCFB9-1BD6-42C9-8C91-53E854285D6F}" type="slidenum">
              <a:rPr lang="es-ES" smtClean="0"/>
              <a:t>‹Nº›</a:t>
            </a:fld>
            <a:endParaRPr lang="es-E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55176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57C5-DD8D-499A-B83B-49DB90CFD430}" type="datetimeFigureOut">
              <a:rPr lang="es-ES" smtClean="0"/>
              <a:t>10/10/2024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FCFB9-1BD6-42C9-8C91-53E854285D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0957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57C5-DD8D-499A-B83B-49DB90CFD430}" type="datetimeFigureOut">
              <a:rPr lang="es-ES" smtClean="0"/>
              <a:t>10/10/2024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FCFB9-1BD6-42C9-8C91-53E854285D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4669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57C5-DD8D-499A-B83B-49DB90CFD430}" type="datetimeFigureOut">
              <a:rPr lang="es-ES" smtClean="0"/>
              <a:t>10/10/2024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FCFB9-1BD6-42C9-8C91-53E854285D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737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BAC57C5-DD8D-499A-B83B-49DB90CFD430}" type="datetimeFigureOut">
              <a:rPr lang="es-ES" smtClean="0"/>
              <a:t>10/10/2024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08FCFB9-1BD6-42C9-8C91-53E854285D6F}" type="slidenum">
              <a:rPr lang="es-ES" smtClean="0"/>
              <a:t>‹Nº›</a:t>
            </a:fld>
            <a:endParaRPr lang="es-E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916733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57C5-DD8D-499A-B83B-49DB90CFD430}" type="datetimeFigureOut">
              <a:rPr lang="es-ES" smtClean="0"/>
              <a:t>10/10/2024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FCFB9-1BD6-42C9-8C91-53E854285D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00375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57C5-DD8D-499A-B83B-49DB90CFD430}" type="datetimeFigureOut">
              <a:rPr lang="es-ES" smtClean="0"/>
              <a:t>10/10/2024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FCFB9-1BD6-42C9-8C91-53E854285D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96585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57C5-DD8D-499A-B83B-49DB90CFD430}" type="datetimeFigureOut">
              <a:rPr lang="es-ES" smtClean="0"/>
              <a:t>10/10/2024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FCFB9-1BD6-42C9-8C91-53E854285D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6107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57C5-DD8D-499A-B83B-49DB90CFD430}" type="datetimeFigureOut">
              <a:rPr lang="es-ES" smtClean="0"/>
              <a:t>10/10/2024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FCFB9-1BD6-42C9-8C91-53E854285D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3413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FBAC57C5-DD8D-499A-B83B-49DB90CFD430}" type="datetimeFigureOut">
              <a:rPr lang="es-ES" smtClean="0"/>
              <a:t>10/10/2024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A08FCFB9-1BD6-42C9-8C91-53E854285D6F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5278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FBAC57C5-DD8D-499A-B83B-49DB90CFD430}" type="datetimeFigureOut">
              <a:rPr lang="es-ES" smtClean="0"/>
              <a:t>10/10/2024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A08FCFB9-1BD6-42C9-8C91-53E854285D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8966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BAC57C5-DD8D-499A-B83B-49DB90CFD430}" type="datetimeFigureOut">
              <a:rPr lang="es-ES" smtClean="0"/>
              <a:t>10/10/2024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08FCFB9-1BD6-42C9-8C91-53E854285D6F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24600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akarzazi.github.io/neural-network-playground/" TargetMode="External"/><Relationship Id="rId3" Type="http://schemas.openxmlformats.org/officeDocument/2006/relationships/hyperlink" Target="https://www.instagram.com/reel/C-QM_c1S0Fg/?igsh=MWg1b2xzaG00ODN1NA==" TargetMode="External"/><Relationship Id="rId7" Type="http://schemas.openxmlformats.org/officeDocument/2006/relationships/hyperlink" Target="https://vm.tiktok.com/ZMroq7dWX/" TargetMode="External"/><Relationship Id="rId2" Type="http://schemas.openxmlformats.org/officeDocument/2006/relationships/hyperlink" Target="https://www.instagram.com/reel/C-8Hqzmhd8-/?igsh=aWU4Nm45MDY5cmp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vm.tiktok.com/ZMroqGEAG/" TargetMode="External"/><Relationship Id="rId5" Type="http://schemas.openxmlformats.org/officeDocument/2006/relationships/hyperlink" Target="https://vm.tiktok.com/ZMroqo5MF/" TargetMode="External"/><Relationship Id="rId4" Type="http://schemas.openxmlformats.org/officeDocument/2006/relationships/hyperlink" Target="https://www.instagram.com/p/B8RaBzWAxA3/?igsh=MWhoczh0NHB3eWgwOA==" TargetMode="External"/><Relationship Id="rId9" Type="http://schemas.openxmlformats.org/officeDocument/2006/relationships/hyperlink" Target="https://playground.tensorflow.org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gif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ebp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253685" y="1346696"/>
            <a:ext cx="5848750" cy="2198994"/>
          </a:xfrm>
        </p:spPr>
        <p:txBody>
          <a:bodyPr/>
          <a:lstStyle/>
          <a:p>
            <a:r>
              <a:rPr lang="es-ES" sz="4400" dirty="0"/>
              <a:t>Proyecto </a:t>
            </a:r>
            <a:br>
              <a:rPr lang="es-ES" sz="4400" dirty="0"/>
            </a:br>
            <a:r>
              <a:rPr lang="es-ES" sz="4400" dirty="0"/>
              <a:t>de extensión </a:t>
            </a:r>
            <a:br>
              <a:rPr lang="es-ES" sz="4400" dirty="0"/>
            </a:br>
            <a:r>
              <a:rPr lang="es-ES" sz="4400" dirty="0"/>
              <a:t>Universitaria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7897091" y="5082597"/>
            <a:ext cx="4558146" cy="1775403"/>
          </a:xfrm>
        </p:spPr>
        <p:txBody>
          <a:bodyPr>
            <a:normAutofit fontScale="77500" lnSpcReduction="20000"/>
          </a:bodyPr>
          <a:lstStyle/>
          <a:p>
            <a:r>
              <a:rPr lang="es-ES" dirty="0"/>
              <a:t>Integrantes:</a:t>
            </a:r>
          </a:p>
          <a:p>
            <a:endParaRPr lang="es-ES" dirty="0"/>
          </a:p>
          <a:p>
            <a:r>
              <a:rPr lang="es-ES" dirty="0"/>
              <a:t>Santiago </a:t>
            </a:r>
            <a:r>
              <a:rPr lang="es-ES" dirty="0" err="1"/>
              <a:t>cerrotta</a:t>
            </a:r>
            <a:endParaRPr lang="es-ES" dirty="0"/>
          </a:p>
          <a:p>
            <a:r>
              <a:rPr lang="es-ES" dirty="0"/>
              <a:t>Aitana </a:t>
            </a:r>
            <a:r>
              <a:rPr lang="es-ES" dirty="0" err="1"/>
              <a:t>arostegui</a:t>
            </a:r>
            <a:endParaRPr lang="es-ES" dirty="0"/>
          </a:p>
          <a:p>
            <a:r>
              <a:rPr lang="es-ES" dirty="0"/>
              <a:t>Leandro Michel</a:t>
            </a:r>
          </a:p>
          <a:p>
            <a:r>
              <a:rPr lang="es-ES" dirty="0"/>
              <a:t>Juan </a:t>
            </a:r>
            <a:r>
              <a:rPr lang="es-ES" dirty="0" err="1"/>
              <a:t>Benitez</a:t>
            </a:r>
            <a:endParaRPr lang="es-ES" dirty="0"/>
          </a:p>
        </p:txBody>
      </p:sp>
      <p:pic>
        <p:nvPicPr>
          <p:cNvPr id="4" name="Imagen 3" descr="Imagen que contiene dibujo&#10;&#10;Descripción generada automáticamente">
            <a:extLst>
              <a:ext uri="{FF2B5EF4-FFF2-40B4-BE49-F238E27FC236}">
                <a16:creationId xmlns:a16="http://schemas.microsoft.com/office/drawing/2014/main" id="{14F8360E-BB4D-48C7-82AE-6BD4A668B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46" y="152401"/>
            <a:ext cx="4150273" cy="1011531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163955" y="3713979"/>
            <a:ext cx="402820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/>
              </a:rPr>
              <a:t>Conteo automático de objetos mediante redes neuronales</a:t>
            </a:r>
            <a:endParaRPr kumimoji="0" lang="es-ES" altLang="es-E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62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0449C9-78E0-406C-887C-95C1E4A7A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091" y="273539"/>
            <a:ext cx="7572375" cy="1492132"/>
          </a:xfrm>
        </p:spPr>
        <p:txBody>
          <a:bodyPr/>
          <a:lstStyle/>
          <a:p>
            <a:pPr algn="ctr"/>
            <a:r>
              <a:rPr lang="es-AR" dirty="0"/>
              <a:t>Redes neuronales </a:t>
            </a:r>
            <a:br>
              <a:rPr lang="es-AR" dirty="0"/>
            </a:br>
            <a:r>
              <a:rPr lang="es-AR" dirty="0"/>
              <a:t>artificiales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12A1C38-2AD3-402A-BF2D-5D6632CBE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1009" y="0"/>
            <a:ext cx="3820991" cy="189749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EDE9352-9AF1-4869-8335-E2B08CD90F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0" t="63844" r="62305"/>
          <a:stretch/>
        </p:blipFill>
        <p:spPr>
          <a:xfrm>
            <a:off x="1123287" y="2665409"/>
            <a:ext cx="3680991" cy="2077069"/>
          </a:xfrm>
          <a:prstGeom prst="rect">
            <a:avLst/>
          </a:prstGeom>
        </p:spPr>
      </p:pic>
      <p:pic>
        <p:nvPicPr>
          <p:cNvPr id="1026" name="Picture 2" descr="Explaining The Evolution and Core Concepts of Deep Learning &amp; Neural Network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250" y="2343814"/>
            <a:ext cx="5651518" cy="370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7960536" y="9763458"/>
            <a:ext cx="19480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Densamente conectadas</a:t>
            </a:r>
          </a:p>
          <a:p>
            <a:pPr algn="ctr"/>
            <a:r>
              <a:rPr lang="es-ES" dirty="0"/>
              <a:t>Multicapa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15103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Métodos de aprendizaje</a:t>
            </a:r>
            <a:endParaRPr lang="es-AR" dirty="0"/>
          </a:p>
        </p:txBody>
      </p:sp>
      <p:pic>
        <p:nvPicPr>
          <p:cNvPr id="4" name="Picture 4" descr="Deep Learning: Tipos de aprendizaje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700" y="1128451"/>
            <a:ext cx="6211887" cy="496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539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Aprendizaje supervisado</a:t>
            </a:r>
            <a:br>
              <a:rPr lang="es-ES" dirty="0"/>
            </a:br>
            <a:r>
              <a:rPr lang="es-ES" dirty="0"/>
              <a:t>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74584" y="1474787"/>
            <a:ext cx="4135616" cy="1077592"/>
          </a:xfrm>
        </p:spPr>
        <p:txBody>
          <a:bodyPr>
            <a:normAutofit fontScale="92500" lnSpcReduction="20000"/>
          </a:bodyPr>
          <a:lstStyle/>
          <a:p>
            <a:r>
              <a:rPr lang="es-ES" dirty="0"/>
              <a:t>Datos clasificados</a:t>
            </a:r>
          </a:p>
          <a:p>
            <a:r>
              <a:rPr lang="es-ES" dirty="0"/>
              <a:t>Función de perdida</a:t>
            </a:r>
          </a:p>
          <a:p>
            <a:r>
              <a:rPr lang="es-ES" dirty="0"/>
              <a:t>Algoritmos de optimización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828" y="3360324"/>
            <a:ext cx="5791200" cy="2990850"/>
          </a:xfrm>
          <a:prstGeom prst="rect">
            <a:avLst/>
          </a:prstGeom>
        </p:spPr>
      </p:pic>
      <p:cxnSp>
        <p:nvCxnSpPr>
          <p:cNvPr id="9" name="Conector recto de flecha 8"/>
          <p:cNvCxnSpPr/>
          <p:nvPr/>
        </p:nvCxnSpPr>
        <p:spPr>
          <a:xfrm flipV="1">
            <a:off x="1423678" y="3503199"/>
            <a:ext cx="19050" cy="3143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/>
          <p:nvPr/>
        </p:nvCxnSpPr>
        <p:spPr>
          <a:xfrm>
            <a:off x="1404628" y="6684549"/>
            <a:ext cx="5467350" cy="38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 flipV="1">
            <a:off x="1423678" y="5074824"/>
            <a:ext cx="2095500" cy="1665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/>
          <p:cNvSpPr txBox="1"/>
          <p:nvPr/>
        </p:nvSpPr>
        <p:spPr>
          <a:xfrm>
            <a:off x="6891028" y="6411211"/>
            <a:ext cx="478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/>
              <a:t>w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6984978" y="5794892"/>
            <a:ext cx="573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Para cada iteración se van acomodando los Pesos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AR"/>
          </a:p>
        </p:txBody>
      </p:sp>
      <p:pic>
        <p:nvPicPr>
          <p:cNvPr id="2051" name="Picture 3" descr="https://bookdown.org/keilor_rojas/CienciaDatos/train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7" b="60472"/>
          <a:stretch/>
        </p:blipFill>
        <p:spPr bwMode="auto">
          <a:xfrm>
            <a:off x="6424680" y="1148732"/>
            <a:ext cx="5372389" cy="182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4"/>
          <a:srcRect l="42994" t="45313" r="17643" b="12760"/>
          <a:stretch/>
        </p:blipFill>
        <p:spPr>
          <a:xfrm>
            <a:off x="7607561" y="3063839"/>
            <a:ext cx="4234975" cy="253611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16" y="2763550"/>
            <a:ext cx="3423394" cy="1106632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2406117" y="2519634"/>
            <a:ext cx="159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real  </a:t>
            </a:r>
            <a:r>
              <a:rPr lang="es-ES" dirty="0" err="1"/>
              <a:t>predecido</a:t>
            </a:r>
            <a:endParaRPr lang="es-A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/>
              <p:cNvSpPr txBox="1"/>
              <p:nvPr/>
            </p:nvSpPr>
            <p:spPr>
              <a:xfrm>
                <a:off x="4023581" y="2976513"/>
                <a:ext cx="30767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s-E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E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s-E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E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s-E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E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b="0" i="1" dirty="0" smtClean="0">
                          <a:latin typeface="Cambria Math" panose="02040503050406030204" pitchFamily="18" charset="0"/>
                        </a:rPr>
                        <m:t>,……))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3581" y="2976513"/>
                <a:ext cx="3076740" cy="276999"/>
              </a:xfrm>
              <a:prstGeom prst="rect">
                <a:avLst/>
              </a:prstGeom>
              <a:blipFill>
                <a:blip r:embed="rId6"/>
                <a:stretch>
                  <a:fillRect l="-198" t="-21739" r="-990" b="-3478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uadroTexto 14"/>
          <p:cNvSpPr txBox="1"/>
          <p:nvPr/>
        </p:nvSpPr>
        <p:spPr>
          <a:xfrm>
            <a:off x="189623" y="2866202"/>
            <a:ext cx="1247457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sz="2400" dirty="0"/>
              <a:t>Función </a:t>
            </a:r>
          </a:p>
          <a:p>
            <a:r>
              <a:rPr lang="es-ES" sz="2400" dirty="0"/>
              <a:t>perdida</a:t>
            </a:r>
          </a:p>
        </p:txBody>
      </p:sp>
    </p:spTree>
    <p:extLst>
      <p:ext uri="{BB962C8B-B14F-4D97-AF65-F5344CB8AC3E}">
        <p14:creationId xmlns:p14="http://schemas.microsoft.com/office/powerpoint/2010/main" val="335340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0" grpId="0"/>
      <p:bldP spid="6" grpId="0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09991" y="534785"/>
            <a:ext cx="5578613" cy="906088"/>
          </a:xfrm>
        </p:spPr>
        <p:txBody>
          <a:bodyPr/>
          <a:lstStyle/>
          <a:p>
            <a:r>
              <a:rPr lang="es-ES" dirty="0"/>
              <a:t>Link para jugar</a:t>
            </a:r>
            <a:endParaRPr lang="es-A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51678" y="3264409"/>
            <a:ext cx="10178322" cy="359359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AR" u="sng" dirty="0"/>
              <a:t>Videos (</a:t>
            </a:r>
            <a:r>
              <a:rPr lang="es-AR" u="sng" dirty="0" err="1"/>
              <a:t>reels</a:t>
            </a:r>
            <a:r>
              <a:rPr lang="es-AR" u="sng" dirty="0"/>
              <a:t> y </a:t>
            </a:r>
            <a:r>
              <a:rPr lang="es-AR" u="sng" dirty="0" err="1"/>
              <a:t>tiktoks</a:t>
            </a:r>
            <a:r>
              <a:rPr lang="es-AR" u="sng" dirty="0"/>
              <a:t>) sobre redes neuronales:</a:t>
            </a:r>
            <a:endParaRPr lang="es-AR" dirty="0"/>
          </a:p>
          <a:p>
            <a:pPr fontAlgn="base"/>
            <a:r>
              <a:rPr lang="es-AR" dirty="0"/>
              <a:t>Neuronal </a:t>
            </a:r>
            <a:r>
              <a:rPr lang="es-AR" dirty="0" err="1"/>
              <a:t>network</a:t>
            </a:r>
            <a:r>
              <a:rPr lang="es-AR" dirty="0"/>
              <a:t> </a:t>
            </a:r>
            <a:r>
              <a:rPr lang="es-AR" dirty="0" err="1"/>
              <a:t>summary</a:t>
            </a:r>
            <a:r>
              <a:rPr lang="es-AR" dirty="0"/>
              <a:t>: </a:t>
            </a:r>
            <a:r>
              <a:rPr lang="es-AR" dirty="0">
                <a:hlinkClick r:id="rId2"/>
              </a:rPr>
              <a:t>https://www.instagram.com/reel/C-8Hqzmhd8-/?igsh=aWU4Nm45MDY5cmp0</a:t>
            </a:r>
            <a:endParaRPr lang="es-AR" dirty="0"/>
          </a:p>
          <a:p>
            <a:pPr fontAlgn="base"/>
            <a:r>
              <a:rPr lang="es-AR" dirty="0" err="1"/>
              <a:t>Loss</a:t>
            </a:r>
            <a:r>
              <a:rPr lang="es-AR" dirty="0"/>
              <a:t> </a:t>
            </a:r>
            <a:r>
              <a:rPr lang="es-AR" dirty="0" err="1"/>
              <a:t>function</a:t>
            </a:r>
            <a:r>
              <a:rPr lang="es-AR" dirty="0"/>
              <a:t> and back-</a:t>
            </a:r>
            <a:r>
              <a:rPr lang="es-AR" dirty="0" err="1"/>
              <a:t>propagation</a:t>
            </a:r>
            <a:r>
              <a:rPr lang="es-AR" dirty="0"/>
              <a:t>: </a:t>
            </a:r>
            <a:r>
              <a:rPr lang="es-AR" dirty="0">
                <a:hlinkClick r:id="rId3"/>
              </a:rPr>
              <a:t>https://www.instagram.com/reel/C-QM_c1S0Fg/?igsh=MWg1b2xzaG00ODN1NA==</a:t>
            </a:r>
            <a:endParaRPr lang="es-AR" dirty="0"/>
          </a:p>
          <a:p>
            <a:pPr fontAlgn="base"/>
            <a:r>
              <a:rPr lang="es-AR" dirty="0" err="1"/>
              <a:t>Convolutional</a:t>
            </a:r>
            <a:r>
              <a:rPr lang="es-AR" dirty="0"/>
              <a:t> Neural Network: </a:t>
            </a:r>
            <a:r>
              <a:rPr lang="es-AR" dirty="0">
                <a:hlinkClick r:id="rId4"/>
              </a:rPr>
              <a:t>https://www.instagram.com/p/B8RaBzWAxA3/?igsh=MWhoczh0NHB3eWgwOA==</a:t>
            </a:r>
            <a:endParaRPr lang="es-AR" dirty="0"/>
          </a:p>
          <a:p>
            <a:pPr fontAlgn="base"/>
            <a:r>
              <a:rPr lang="es-AR" dirty="0"/>
              <a:t>Explicación Red Neuronal Recurrente o RNN (</a:t>
            </a:r>
            <a:r>
              <a:rPr lang="es-AR" dirty="0" err="1"/>
              <a:t>Recurrent</a:t>
            </a:r>
            <a:r>
              <a:rPr lang="es-AR" dirty="0"/>
              <a:t> Neural Network): </a:t>
            </a:r>
            <a:r>
              <a:rPr lang="es-AR" dirty="0">
                <a:hlinkClick r:id="rId5"/>
              </a:rPr>
              <a:t>https://vm.tiktok.com/ZMroqo5MF/</a:t>
            </a:r>
            <a:endParaRPr lang="es-AR" dirty="0"/>
          </a:p>
          <a:p>
            <a:pPr fontAlgn="base"/>
            <a:r>
              <a:rPr lang="es-AR" dirty="0"/>
              <a:t>Explicación Red Neuronal con ejemplo sobre una situación de la vida cotidiana: </a:t>
            </a:r>
            <a:r>
              <a:rPr lang="es-AR" dirty="0">
                <a:hlinkClick r:id="rId6"/>
              </a:rPr>
              <a:t>https://vm.tiktok.com/ZMroqGEAG/</a:t>
            </a:r>
            <a:endParaRPr lang="es-AR" dirty="0"/>
          </a:p>
          <a:p>
            <a:pPr fontAlgn="base"/>
            <a:r>
              <a:rPr lang="es-AR" dirty="0"/>
              <a:t>Explicación Neurona </a:t>
            </a:r>
            <a:r>
              <a:rPr lang="es-AR" dirty="0" err="1"/>
              <a:t>Perceptrón</a:t>
            </a:r>
            <a:r>
              <a:rPr lang="es-AR" dirty="0"/>
              <a:t>: </a:t>
            </a:r>
            <a:r>
              <a:rPr lang="es-AR" dirty="0">
                <a:hlinkClick r:id="rId7"/>
              </a:rPr>
              <a:t>https://vm.tiktok.com/ZMroq7dWX/</a:t>
            </a:r>
            <a:endParaRPr lang="es-AR" dirty="0"/>
          </a:p>
        </p:txBody>
      </p:sp>
      <p:sp>
        <p:nvSpPr>
          <p:cNvPr id="4" name="Rectángulo 3"/>
          <p:cNvSpPr/>
          <p:nvPr/>
        </p:nvSpPr>
        <p:spPr>
          <a:xfrm>
            <a:off x="1126987" y="1583897"/>
            <a:ext cx="509524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>
                <a:hlinkClick r:id="rId8"/>
              </a:rPr>
              <a:t>https://akarzazi.github.io/neural-network-playground/</a:t>
            </a:r>
            <a:endParaRPr lang="es-AR" dirty="0"/>
          </a:p>
          <a:p>
            <a:endParaRPr lang="es-AR" dirty="0"/>
          </a:p>
          <a:p>
            <a:r>
              <a:rPr lang="es-AR" dirty="0">
                <a:hlinkClick r:id="rId9"/>
              </a:rPr>
              <a:t>https://playground.tensorflow.org/</a:t>
            </a:r>
            <a:r>
              <a:rPr lang="es-AR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163160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4346" y="179387"/>
            <a:ext cx="10915650" cy="1325563"/>
          </a:xfrm>
        </p:spPr>
        <p:txBody>
          <a:bodyPr>
            <a:normAutofit fontScale="90000"/>
          </a:bodyPr>
          <a:lstStyle/>
          <a:p>
            <a:r>
              <a:rPr lang="es-ES" dirty="0"/>
              <a:t>Redes neuronales: </a:t>
            </a:r>
            <a:r>
              <a:rPr lang="es-ES" dirty="0" err="1"/>
              <a:t>feed</a:t>
            </a:r>
            <a:r>
              <a:rPr lang="es-ES" dirty="0"/>
              <a:t> </a:t>
            </a:r>
            <a:r>
              <a:rPr lang="es-ES" dirty="0" err="1"/>
              <a:t>foward</a:t>
            </a:r>
            <a:r>
              <a:rPr lang="es-ES" dirty="0"/>
              <a:t> /</a:t>
            </a:r>
            <a:r>
              <a:rPr lang="es-ES" dirty="0" err="1"/>
              <a:t>fully</a:t>
            </a:r>
            <a:r>
              <a:rPr lang="es-ES" dirty="0"/>
              <a:t> </a:t>
            </a:r>
            <a:r>
              <a:rPr lang="es-ES" dirty="0" err="1"/>
              <a:t>connected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2957" t="23698" r="18961" b="9375"/>
          <a:stretch/>
        </p:blipFill>
        <p:spPr>
          <a:xfrm>
            <a:off x="1276349" y="1504950"/>
            <a:ext cx="8858251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79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Tabla&#10;&#10;Descripción generada automáticamente con confianza media">
            <a:extLst>
              <a:ext uri="{FF2B5EF4-FFF2-40B4-BE49-F238E27FC236}">
                <a16:creationId xmlns:a16="http://schemas.microsoft.com/office/drawing/2014/main" id="{9810C047-7861-4431-9385-EE8A2412A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606" y="1298960"/>
            <a:ext cx="5647394" cy="317060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60449C9-78E0-406C-887C-95C1E4A7A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412" y="492985"/>
            <a:ext cx="8596668" cy="1320800"/>
          </a:xfrm>
        </p:spPr>
        <p:txBody>
          <a:bodyPr/>
          <a:lstStyle/>
          <a:p>
            <a:r>
              <a:rPr lang="es-AR" dirty="0"/>
              <a:t>Red convolucional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918DF9-107E-4157-AC05-C187EE90F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9220" y="4267327"/>
            <a:ext cx="3619023" cy="2234905"/>
          </a:xfrm>
        </p:spPr>
        <p:txBody>
          <a:bodyPr>
            <a:normAutofit lnSpcReduction="10000"/>
          </a:bodyPr>
          <a:lstStyle/>
          <a:p>
            <a:r>
              <a:rPr lang="es-ES" dirty="0" err="1"/>
              <a:t>Stride</a:t>
            </a:r>
            <a:endParaRPr lang="es-ES" dirty="0"/>
          </a:p>
          <a:p>
            <a:r>
              <a:rPr lang="es-ES" dirty="0"/>
              <a:t>Cantidad filtros</a:t>
            </a:r>
          </a:p>
          <a:p>
            <a:r>
              <a:rPr lang="es-ES" dirty="0"/>
              <a:t>Tamaño filtro</a:t>
            </a:r>
          </a:p>
          <a:p>
            <a:r>
              <a:rPr lang="es-ES" dirty="0"/>
              <a:t>Capas</a:t>
            </a:r>
            <a:r>
              <a:rPr lang="es-AR" dirty="0"/>
              <a:t>: </a:t>
            </a:r>
            <a:r>
              <a:rPr lang="es-AR" dirty="0" err="1"/>
              <a:t>Pooling</a:t>
            </a:r>
            <a:r>
              <a:rPr lang="es-AR" dirty="0"/>
              <a:t>, </a:t>
            </a:r>
            <a:r>
              <a:rPr lang="es-AR" dirty="0" err="1"/>
              <a:t>batchnormalization</a:t>
            </a:r>
            <a:r>
              <a:rPr lang="es-AR" dirty="0"/>
              <a:t>, </a:t>
            </a:r>
            <a:r>
              <a:rPr lang="es-AR" dirty="0" err="1"/>
              <a:t>activation</a:t>
            </a:r>
            <a:r>
              <a:rPr lang="es-AR" dirty="0"/>
              <a:t>, </a:t>
            </a:r>
            <a:r>
              <a:rPr lang="es-AR" dirty="0" err="1"/>
              <a:t>etc</a:t>
            </a:r>
            <a:endParaRPr lang="es-ES" dirty="0"/>
          </a:p>
        </p:txBody>
      </p:sp>
      <p:pic>
        <p:nvPicPr>
          <p:cNvPr id="6" name="Imagen 5" descr="Pantalla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FE2838A8-0E4B-4895-94D4-796C733B8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697" y="4112087"/>
            <a:ext cx="4725012" cy="2655783"/>
          </a:xfrm>
          <a:prstGeom prst="rect">
            <a:avLst/>
          </a:prstGeom>
        </p:spPr>
      </p:pic>
      <p:pic>
        <p:nvPicPr>
          <p:cNvPr id="13" name="Imagen 12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5C752ABD-43AA-448A-93C9-E1F2776146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36" y="1668292"/>
            <a:ext cx="7062168" cy="240113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157E45F-13D9-4FF3-9D2C-6872449FD7FD}"/>
              </a:ext>
            </a:extLst>
          </p:cNvPr>
          <p:cNvSpPr txBox="1"/>
          <p:nvPr/>
        </p:nvSpPr>
        <p:spPr>
          <a:xfrm>
            <a:off x="9049023" y="1298960"/>
            <a:ext cx="1160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/>
              <a:t>kernel</a:t>
            </a:r>
            <a:endParaRPr lang="es-AR" dirty="0"/>
          </a:p>
        </p:txBody>
      </p:sp>
      <p:pic>
        <p:nvPicPr>
          <p:cNvPr id="11" name="Imagen 10" descr="Tabla&#10;&#10;Descripción generada automáticamente con confianza media">
            <a:extLst>
              <a:ext uri="{FF2B5EF4-FFF2-40B4-BE49-F238E27FC236}">
                <a16:creationId xmlns:a16="http://schemas.microsoft.com/office/drawing/2014/main" id="{828A5DE4-FC6F-4D45-ACC8-E1EED0402B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85" y="4616371"/>
            <a:ext cx="3221679" cy="1885861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B4012D41-4EC9-4C2E-88DE-293F8D4986A7}"/>
              </a:ext>
            </a:extLst>
          </p:cNvPr>
          <p:cNvSpPr txBox="1"/>
          <p:nvPr/>
        </p:nvSpPr>
        <p:spPr>
          <a:xfrm>
            <a:off x="745999" y="4247039"/>
            <a:ext cx="1530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Max </a:t>
            </a:r>
            <a:r>
              <a:rPr lang="es-ES" dirty="0" err="1"/>
              <a:t>pooling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63056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93675"/>
            <a:ext cx="10515600" cy="1325563"/>
          </a:xfrm>
        </p:spPr>
        <p:txBody>
          <a:bodyPr/>
          <a:lstStyle/>
          <a:p>
            <a:r>
              <a:rPr lang="es-ES" dirty="0"/>
              <a:t>Línea de tiempo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2519" t="13802" r="10762" b="13802"/>
          <a:stretch/>
        </p:blipFill>
        <p:spPr>
          <a:xfrm>
            <a:off x="510380" y="1119984"/>
            <a:ext cx="9982201" cy="5295900"/>
          </a:xfrm>
          <a:prstGeom prst="rect">
            <a:avLst/>
          </a:prstGeom>
        </p:spPr>
      </p:pic>
      <p:pic>
        <p:nvPicPr>
          <p:cNvPr id="4098" name="Picture 2" descr="https://www.researchgate.net/profile/Dae-Young-Kang/publication/346091812/figure/fig2/AS:979480482938881@1610537753860/Algorithms-that-won-the-ImageNet-Large-Scale-Visual-Recognition-Challenge-ILSVRC-in_W6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000" y="2451102"/>
            <a:ext cx="8460000" cy="335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3314699" y="2451102"/>
            <a:ext cx="75057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0" i="0" dirty="0" err="1">
                <a:solidFill>
                  <a:srgbClr val="212529"/>
                </a:solidFill>
                <a:effectLst/>
                <a:latin typeface="Lato"/>
              </a:rPr>
              <a:t>ImageNet</a:t>
            </a:r>
            <a:r>
              <a:rPr lang="es-ES" b="0" i="0" dirty="0">
                <a:solidFill>
                  <a:srgbClr val="212529"/>
                </a:solidFill>
                <a:effectLst/>
                <a:latin typeface="Lato"/>
              </a:rPr>
              <a:t> </a:t>
            </a:r>
            <a:r>
              <a:rPr lang="es-ES" b="0" i="0" dirty="0" err="1">
                <a:solidFill>
                  <a:srgbClr val="212529"/>
                </a:solidFill>
                <a:effectLst/>
                <a:latin typeface="Lato"/>
              </a:rPr>
              <a:t>Large</a:t>
            </a:r>
            <a:r>
              <a:rPr lang="es-ES" b="0" i="0" dirty="0">
                <a:solidFill>
                  <a:srgbClr val="212529"/>
                </a:solidFill>
                <a:effectLst/>
                <a:latin typeface="Lato"/>
              </a:rPr>
              <a:t> </a:t>
            </a:r>
            <a:r>
              <a:rPr lang="es-ES" b="0" i="0" dirty="0" err="1">
                <a:solidFill>
                  <a:srgbClr val="212529"/>
                </a:solidFill>
                <a:effectLst/>
                <a:latin typeface="Lato"/>
              </a:rPr>
              <a:t>Scale</a:t>
            </a:r>
            <a:r>
              <a:rPr lang="es-ES" b="0" i="0" dirty="0">
                <a:solidFill>
                  <a:srgbClr val="212529"/>
                </a:solidFill>
                <a:effectLst/>
                <a:latin typeface="Lato"/>
              </a:rPr>
              <a:t> Visual </a:t>
            </a:r>
            <a:r>
              <a:rPr lang="es-ES" b="0" i="0" dirty="0" err="1">
                <a:solidFill>
                  <a:srgbClr val="212529"/>
                </a:solidFill>
                <a:effectLst/>
                <a:latin typeface="Lato"/>
              </a:rPr>
              <a:t>Recognition</a:t>
            </a:r>
            <a:r>
              <a:rPr lang="es-ES" b="0" i="0" dirty="0">
                <a:solidFill>
                  <a:srgbClr val="212529"/>
                </a:solidFill>
                <a:effectLst/>
                <a:latin typeface="Lato"/>
              </a:rPr>
              <a:t> </a:t>
            </a:r>
            <a:r>
              <a:rPr lang="es-ES" b="0" i="0" dirty="0" err="1">
                <a:solidFill>
                  <a:srgbClr val="212529"/>
                </a:solidFill>
                <a:effectLst/>
                <a:latin typeface="Lato"/>
              </a:rPr>
              <a:t>Challenge</a:t>
            </a:r>
            <a:r>
              <a:rPr lang="es-ES" b="0" i="0" dirty="0">
                <a:solidFill>
                  <a:srgbClr val="212529"/>
                </a:solidFill>
                <a:effectLst/>
                <a:latin typeface="Lato"/>
              </a:rPr>
              <a:t> (ILSVRC)</a:t>
            </a:r>
            <a:endParaRPr lang="es-ES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511" y="19051"/>
            <a:ext cx="4351338" cy="4351338"/>
          </a:xfrm>
        </p:spPr>
      </p:pic>
      <p:pic>
        <p:nvPicPr>
          <p:cNvPr id="3074" name="Picture 2" descr="El premio Nobel de Física 2024 fue otorgado al estadounidense John J.  Hopfield y al británico Geoffrey E. Hinton - Infoba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572" y="4800660"/>
            <a:ext cx="2057340" cy="205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72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2957" t="26823" r="17936" b="6511"/>
          <a:stretch/>
        </p:blipFill>
        <p:spPr>
          <a:xfrm>
            <a:off x="1123949" y="609600"/>
            <a:ext cx="10149211" cy="55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23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Sesgos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Sesgo del algoritmo:... puede nacer del propio sesgo en los datos, regulación de la IA (leyes, </a:t>
            </a:r>
            <a:r>
              <a:rPr lang="es-ES" dirty="0" err="1"/>
              <a:t>ética,etc</a:t>
            </a:r>
            <a:r>
              <a:rPr lang="es-ES" dirty="0"/>
              <a:t>), entidades verificadora de datos. Ejemplo de señor con 200 celulares en el carrito hizo q se modificarán las rutas recomendadas por Google mapa.</a:t>
            </a:r>
          </a:p>
          <a:p>
            <a:r>
              <a:rPr lang="es-ES" dirty="0"/>
              <a:t>¿Quien financia? A partir del 2022 los modelos mas potentes pasaron a ser parte del sector privado, antes era de las universidades.</a:t>
            </a:r>
          </a:p>
          <a:p>
            <a:r>
              <a:rPr lang="es-ES" dirty="0"/>
              <a:t>De dónde se recolectan los datos. Ejemplo excarcelación en USA.</a:t>
            </a:r>
          </a:p>
          <a:p>
            <a:r>
              <a:rPr lang="es-ES" dirty="0"/>
              <a:t>Modelización incompleta de la realidad por parte del “creador”. Ejemplo sistema calificación ciudadana China.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4322619" y="38238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b="0" i="0" dirty="0">
                <a:solidFill>
                  <a:srgbClr val="040C28"/>
                </a:solidFill>
                <a:effectLst/>
                <a:latin typeface="Google Sans"/>
              </a:rPr>
              <a:t>Presencia de prejuicios sistemáticos en los resultados generados por sistemas de IA</a:t>
            </a:r>
            <a:r>
              <a:rPr lang="es-ES" b="0" i="0" dirty="0">
                <a:solidFill>
                  <a:srgbClr val="1F1F1F"/>
                </a:solidFill>
                <a:effectLst/>
                <a:latin typeface="Google Sans"/>
              </a:rPr>
              <a:t>. Estos prejuicios pueden manifestarse de varias maneras: como discriminación racial, de género, edad u otros tipos de discriminación.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4018865" y="5342369"/>
            <a:ext cx="43918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Si usan una herramienta de IA siempre pregunten(se) cómo se entreno.</a:t>
            </a:r>
          </a:p>
        </p:txBody>
      </p:sp>
    </p:spTree>
    <p:extLst>
      <p:ext uri="{BB962C8B-B14F-4D97-AF65-F5344CB8AC3E}">
        <p14:creationId xmlns:p14="http://schemas.microsoft.com/office/powerpoint/2010/main" val="336794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257694"/>
            <a:ext cx="11028218" cy="933797"/>
          </a:xfrm>
        </p:spPr>
        <p:txBody>
          <a:bodyPr>
            <a:normAutofit/>
          </a:bodyPr>
          <a:lstStyle/>
          <a:p>
            <a:r>
              <a:rPr lang="es-ES" sz="4800" dirty="0"/>
              <a:t>Pensando en el presente….. </a:t>
            </a:r>
            <a:r>
              <a:rPr lang="es-ES" sz="3600" dirty="0"/>
              <a:t>Y en el futuro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199" y="1482436"/>
            <a:ext cx="10619509" cy="4819218"/>
          </a:xfrm>
        </p:spPr>
        <p:txBody>
          <a:bodyPr>
            <a:normAutofit fontScale="85000" lnSpcReduction="20000"/>
          </a:bodyPr>
          <a:lstStyle/>
          <a:p>
            <a:r>
              <a:rPr lang="es-ES" dirty="0"/>
              <a:t>IA generativa </a:t>
            </a:r>
          </a:p>
          <a:p>
            <a:r>
              <a:rPr lang="es-ES" dirty="0"/>
              <a:t>Reporte de IA de </a:t>
            </a:r>
            <a:r>
              <a:rPr lang="es-ES" dirty="0" err="1"/>
              <a:t>standford</a:t>
            </a:r>
            <a:endParaRPr lang="es-ES" dirty="0"/>
          </a:p>
          <a:p>
            <a:r>
              <a:rPr lang="es-ES" dirty="0"/>
              <a:t>Universalizar el concepto de IA para evitar malinterpretaciones/confusiones/mitos</a:t>
            </a:r>
          </a:p>
          <a:p>
            <a:r>
              <a:rPr lang="es-ES" dirty="0"/>
              <a:t>Complementarse: </a:t>
            </a:r>
            <a:r>
              <a:rPr lang="es-ES" dirty="0" err="1"/>
              <a:t>Doc</a:t>
            </a:r>
            <a:r>
              <a:rPr lang="es-ES" dirty="0"/>
              <a:t> 90% </a:t>
            </a:r>
            <a:r>
              <a:rPr lang="es-ES" dirty="0" err="1"/>
              <a:t>pa</a:t>
            </a:r>
            <a:r>
              <a:rPr lang="es-ES" dirty="0"/>
              <a:t> diagnosticar cáncer, IA el 92%... Juntos el 99%</a:t>
            </a:r>
          </a:p>
          <a:p>
            <a:r>
              <a:rPr lang="es-ES" dirty="0"/>
              <a:t>Mano de obra: La IA va a poder reemplazar muchas tareas… lo que no va  poder es reemplazar la sensibilidad dela persona (médico</a:t>
            </a:r>
          </a:p>
          <a:p>
            <a:r>
              <a:rPr lang="es-ES" dirty="0" err="1"/>
              <a:t>Automatizacion</a:t>
            </a:r>
            <a:r>
              <a:rPr lang="es-ES" dirty="0"/>
              <a:t> de muchas tareas rutinarias, aceleración de la mano de obra calificada y/o sensible.</a:t>
            </a:r>
          </a:p>
          <a:p>
            <a:r>
              <a:rPr lang="es-ES" dirty="0"/>
              <a:t>“Hemos </a:t>
            </a:r>
            <a:r>
              <a:rPr lang="es-ES" dirty="0" err="1"/>
              <a:t>hackeado</a:t>
            </a:r>
            <a:r>
              <a:rPr lang="es-ES" dirty="0"/>
              <a:t> al software humano" </a:t>
            </a:r>
            <a:r>
              <a:rPr lang="es-ES" dirty="0" err="1"/>
              <a:t>Harari</a:t>
            </a:r>
            <a:endParaRPr lang="es-ES" dirty="0"/>
          </a:p>
          <a:p>
            <a:r>
              <a:rPr lang="es-ES" dirty="0"/>
              <a:t>Pensarla a la IA como un "compañero creativo."</a:t>
            </a:r>
          </a:p>
          <a:p>
            <a:pPr lvl="0"/>
            <a:r>
              <a:rPr lang="es-ES" dirty="0"/>
              <a:t>El arte de preguntar, en el futuro va a ser clave la creatividad.</a:t>
            </a:r>
          </a:p>
          <a:p>
            <a:pPr lvl="0"/>
            <a:r>
              <a:rPr lang="es-ES" dirty="0"/>
              <a:t>Educar en IA para usarlo mejor: Entender por el alto nivel como funciona el chat </a:t>
            </a:r>
            <a:r>
              <a:rPr lang="es-ES" dirty="0" err="1"/>
              <a:t>gpt</a:t>
            </a:r>
            <a:r>
              <a:rPr lang="es-ES" dirty="0"/>
              <a:t> para poder usarlo mejor.</a:t>
            </a:r>
          </a:p>
          <a:p>
            <a:pPr lvl="0"/>
            <a:r>
              <a:rPr lang="es-ES" dirty="0"/>
              <a:t>A partir de 2022 son las empresas que lideran el desarrollo de nuevos </a:t>
            </a:r>
            <a:r>
              <a:rPr lang="es-ES" dirty="0" err="1"/>
              <a:t>algortimos</a:t>
            </a:r>
            <a:r>
              <a:rPr lang="es-ES" dirty="0"/>
              <a:t> de IA, antes eran las Universidades….. </a:t>
            </a:r>
            <a:r>
              <a:rPr lang="es-ES" dirty="0" err="1"/>
              <a:t>Conseguencias</a:t>
            </a:r>
            <a:r>
              <a:rPr lang="es-ES" dirty="0"/>
              <a:t> económico sociales.</a:t>
            </a:r>
          </a:p>
          <a:p>
            <a:pPr lvl="0"/>
            <a:r>
              <a:rPr lang="es-ES" dirty="0"/>
              <a:t>Video falsos de personas diciendo cosas…. Presidente de ucrania rindiéndose ante Rusia 2022..</a:t>
            </a:r>
          </a:p>
          <a:p>
            <a:pPr lvl="0"/>
            <a:r>
              <a:rPr lang="es-ES" dirty="0"/>
              <a:t>Publicidad personalizada… atomización… burbujas….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73056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637" y="725846"/>
            <a:ext cx="6171436" cy="34714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8401" y="0"/>
            <a:ext cx="10178322" cy="1016924"/>
          </a:xfrm>
        </p:spPr>
        <p:txBody>
          <a:bodyPr/>
          <a:lstStyle/>
          <a:p>
            <a:r>
              <a:rPr lang="es-ES" dirty="0"/>
              <a:t>Universidad publica y gratuita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48401" y="4310466"/>
            <a:ext cx="9952109" cy="2921608"/>
          </a:xfrm>
        </p:spPr>
        <p:txBody>
          <a:bodyPr/>
          <a:lstStyle/>
          <a:p>
            <a:r>
              <a:rPr lang="es-ES" dirty="0"/>
              <a:t>Mas de 2.000.000 de estudiantes, representan aprox. 80% de Argentina.</a:t>
            </a:r>
          </a:p>
          <a:p>
            <a:r>
              <a:rPr lang="es-ES" dirty="0"/>
              <a:t>Causa principal de ascenso social. No es elitista.</a:t>
            </a:r>
          </a:p>
          <a:p>
            <a:r>
              <a:rPr lang="es-ES" dirty="0"/>
              <a:t>Abre mundos, genera oportunidades, expande la mente, sociabiliza clases.</a:t>
            </a:r>
          </a:p>
          <a:p>
            <a:r>
              <a:rPr lang="es-ES" dirty="0"/>
              <a:t>No es una empresa, no busca ganar dinero, busca educar.</a:t>
            </a:r>
          </a:p>
          <a:p>
            <a:r>
              <a:rPr lang="es-ES" dirty="0"/>
              <a:t>Educación genera soberanía, autonomía, seres pensantes y </a:t>
            </a:r>
            <a:r>
              <a:rPr lang="es-ES" dirty="0" err="1"/>
              <a:t>criticos</a:t>
            </a:r>
            <a:r>
              <a:rPr lang="es-ES" dirty="0"/>
              <a:t>…. Que puedan construir sus propias elecciones… y no elegir “libremente” sobre las  pocas opciones que te ofrecen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9130147" y="1599940"/>
            <a:ext cx="26795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FORMACION			</a:t>
            </a:r>
          </a:p>
          <a:p>
            <a:endParaRPr lang="es-ES" dirty="0"/>
          </a:p>
          <a:p>
            <a:r>
              <a:rPr lang="es-ES" dirty="0"/>
              <a:t>INVESTIGACION		</a:t>
            </a:r>
          </a:p>
          <a:p>
            <a:endParaRPr lang="es-ES" dirty="0"/>
          </a:p>
          <a:p>
            <a:r>
              <a:rPr lang="es-ES" dirty="0"/>
              <a:t>EXTENSION</a:t>
            </a:r>
          </a:p>
        </p:txBody>
      </p:sp>
    </p:spTree>
    <p:extLst>
      <p:ext uri="{BB962C8B-B14F-4D97-AF65-F5344CB8AC3E}">
        <p14:creationId xmlns:p14="http://schemas.microsoft.com/office/powerpoint/2010/main" val="108371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31530" y="146857"/>
            <a:ext cx="10418618" cy="628997"/>
          </a:xfrm>
        </p:spPr>
        <p:txBody>
          <a:bodyPr>
            <a:normAutofit/>
          </a:bodyPr>
          <a:lstStyle/>
          <a:p>
            <a:r>
              <a:rPr lang="es-ES" sz="2000" dirty="0"/>
              <a:t>¿Como las usamos en las pasantías  </a:t>
            </a:r>
            <a:r>
              <a:rPr lang="es-ES" sz="2000" dirty="0" err="1"/>
              <a:t>profesionalizantes</a:t>
            </a:r>
            <a:r>
              <a:rPr lang="es-ES" sz="2000" dirty="0"/>
              <a:t> de en la facultad?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22295" y="1294934"/>
            <a:ext cx="3445013" cy="678872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Leandro Michel e </a:t>
            </a:r>
            <a:r>
              <a:rPr lang="es-ES" dirty="0" err="1"/>
              <a:t>ivan</a:t>
            </a:r>
            <a:r>
              <a:rPr lang="es-ES" dirty="0"/>
              <a:t> Leiva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591203" y="406397"/>
            <a:ext cx="10958945" cy="6289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s-ES" altLang="es-ES" sz="4000" cap="none" dirty="0">
                <a:solidFill>
                  <a:srgbClr val="000000"/>
                </a:solidFill>
                <a:latin typeface="Aptos"/>
              </a:rPr>
              <a:t>Conteo automático de objetos mediante redes neuronales</a:t>
            </a:r>
            <a:endParaRPr lang="es-ES" altLang="es-ES" sz="5400" cap="none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6" name="image74.png"/>
          <p:cNvPicPr/>
          <p:nvPr/>
        </p:nvPicPr>
        <p:blipFill rotWithShape="1">
          <a:blip r:embed="rId2"/>
          <a:srcRect l="57048" t="3087" r="10144" b="5258"/>
          <a:stretch/>
        </p:blipFill>
        <p:spPr>
          <a:xfrm>
            <a:off x="2156766" y="2362202"/>
            <a:ext cx="2895601" cy="4272742"/>
          </a:xfrm>
          <a:prstGeom prst="rect">
            <a:avLst/>
          </a:prstGeom>
          <a:ln/>
        </p:spPr>
      </p:pic>
      <p:pic>
        <p:nvPicPr>
          <p:cNvPr id="5" name="image92.jpg"/>
          <p:cNvPicPr/>
          <p:nvPr/>
        </p:nvPicPr>
        <p:blipFill rotWithShape="1">
          <a:blip r:embed="rId3"/>
          <a:srcRect l="1390" t="19235" r="3122" b="18557"/>
          <a:stretch/>
        </p:blipFill>
        <p:spPr>
          <a:xfrm>
            <a:off x="258694" y="3089737"/>
            <a:ext cx="2050472" cy="2599921"/>
          </a:xfrm>
          <a:prstGeom prst="rect">
            <a:avLst/>
          </a:prstGeom>
          <a:ln/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" t="27514"/>
          <a:stretch/>
        </p:blipFill>
        <p:spPr>
          <a:xfrm>
            <a:off x="5306291" y="1855014"/>
            <a:ext cx="6109854" cy="2392014"/>
          </a:xfrm>
          <a:prstGeom prst="rect">
            <a:avLst/>
          </a:prstGeom>
        </p:spPr>
      </p:pic>
      <p:pic>
        <p:nvPicPr>
          <p:cNvPr id="2050" name="Picture 2" descr="Curva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878" y="4101652"/>
            <a:ext cx="3820680" cy="275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16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51678" y="207550"/>
            <a:ext cx="10335491" cy="919942"/>
          </a:xfrm>
        </p:spPr>
        <p:txBody>
          <a:bodyPr>
            <a:normAutofit/>
          </a:bodyPr>
          <a:lstStyle/>
          <a:p>
            <a:r>
              <a:rPr lang="es-ES" dirty="0"/>
              <a:t>A por mas… TINY ML </a:t>
            </a:r>
            <a:r>
              <a:rPr lang="es-ES" sz="2800" dirty="0"/>
              <a:t>(industria 5.o)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810" y="942301"/>
            <a:ext cx="3943777" cy="66501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Leandro Michel y Aitana </a:t>
            </a:r>
            <a:r>
              <a:rPr lang="es-ES" dirty="0" err="1"/>
              <a:t>Arostegui</a:t>
            </a:r>
            <a:endParaRPr lang="es-ES" dirty="0"/>
          </a:p>
        </p:txBody>
      </p:sp>
      <p:pic>
        <p:nvPicPr>
          <p:cNvPr id="4" name="image6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0" y="4402972"/>
            <a:ext cx="5181600" cy="2059940"/>
          </a:xfrm>
          <a:prstGeom prst="rect">
            <a:avLst/>
          </a:prstGeom>
          <a:ln/>
        </p:spPr>
      </p:pic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851583"/>
              </p:ext>
            </p:extLst>
          </p:nvPr>
        </p:nvGraphicFramePr>
        <p:xfrm>
          <a:off x="183428" y="1607318"/>
          <a:ext cx="4069918" cy="22163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68198">
                  <a:extLst>
                    <a:ext uri="{9D8B030D-6E8A-4147-A177-3AD203B41FA5}">
                      <a16:colId xmlns:a16="http://schemas.microsoft.com/office/drawing/2014/main" val="2201992480"/>
                    </a:ext>
                  </a:extLst>
                </a:gridCol>
                <a:gridCol w="2001720">
                  <a:extLst>
                    <a:ext uri="{9D8B030D-6E8A-4147-A177-3AD203B41FA5}">
                      <a16:colId xmlns:a16="http://schemas.microsoft.com/office/drawing/2014/main" val="598036139"/>
                    </a:ext>
                  </a:extLst>
                </a:gridCol>
              </a:tblGrid>
              <a:tr h="15649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 </a:t>
                      </a:r>
                      <a:endParaRPr lang="es-ES" sz="9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conv2d, 32f, 3x3, </a:t>
                      </a:r>
                      <a:r>
                        <a:rPr lang="es-ES" sz="1000" dirty="0" err="1">
                          <a:effectLst/>
                        </a:rPr>
                        <a:t>relu</a:t>
                      </a:r>
                      <a:endParaRPr lang="es-ES" sz="9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 err="1">
                          <a:effectLst/>
                        </a:rPr>
                        <a:t>maxPooling</a:t>
                      </a:r>
                      <a:r>
                        <a:rPr lang="es-ES" sz="1000" dirty="0">
                          <a:effectLst/>
                        </a:rPr>
                        <a:t> 2x2</a:t>
                      </a:r>
                      <a:endParaRPr lang="es-ES" sz="9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 err="1">
                          <a:effectLst/>
                        </a:rPr>
                        <a:t>Dropout</a:t>
                      </a:r>
                      <a:r>
                        <a:rPr lang="es-ES" sz="1000" dirty="0">
                          <a:effectLst/>
                        </a:rPr>
                        <a:t> 0.25</a:t>
                      </a:r>
                      <a:endParaRPr lang="es-ES" sz="9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conv2d 64f, 3x3, </a:t>
                      </a:r>
                      <a:r>
                        <a:rPr lang="es-ES" sz="1000" dirty="0" err="1">
                          <a:effectLst/>
                        </a:rPr>
                        <a:t>relu</a:t>
                      </a:r>
                      <a:endParaRPr lang="es-ES" sz="9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 err="1">
                          <a:effectLst/>
                        </a:rPr>
                        <a:t>maxPooling</a:t>
                      </a:r>
                      <a:r>
                        <a:rPr lang="es-ES" sz="1000" dirty="0">
                          <a:effectLst/>
                        </a:rPr>
                        <a:t> 2x2</a:t>
                      </a:r>
                      <a:endParaRPr lang="es-ES" sz="9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 err="1">
                          <a:effectLst/>
                        </a:rPr>
                        <a:t>Dropout</a:t>
                      </a:r>
                      <a:r>
                        <a:rPr lang="es-ES" sz="1000" dirty="0">
                          <a:effectLst/>
                        </a:rPr>
                        <a:t> 0.25</a:t>
                      </a:r>
                      <a:endParaRPr lang="es-ES" sz="9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 err="1">
                          <a:effectLst/>
                        </a:rPr>
                        <a:t>Flatten</a:t>
                      </a:r>
                      <a:endParaRPr lang="es-ES" sz="9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Dense 1024n, </a:t>
                      </a:r>
                      <a:r>
                        <a:rPr lang="es-ES" sz="1000" dirty="0" err="1">
                          <a:effectLst/>
                        </a:rPr>
                        <a:t>relu</a:t>
                      </a:r>
                      <a:endParaRPr lang="es-ES" sz="9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 err="1">
                          <a:effectLst/>
                        </a:rPr>
                        <a:t>Dropout</a:t>
                      </a:r>
                      <a:r>
                        <a:rPr lang="es-ES" sz="1000" dirty="0">
                          <a:effectLst/>
                        </a:rPr>
                        <a:t> 0.15</a:t>
                      </a:r>
                      <a:endParaRPr lang="es-ES" sz="9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Dense (</a:t>
                      </a:r>
                      <a:r>
                        <a:rPr lang="es-ES" sz="1000" dirty="0" err="1">
                          <a:effectLst/>
                        </a:rPr>
                        <a:t>numClases</a:t>
                      </a:r>
                      <a:r>
                        <a:rPr lang="es-ES" sz="1000" dirty="0">
                          <a:effectLst/>
                        </a:rPr>
                        <a:t>)n </a:t>
                      </a:r>
                      <a:r>
                        <a:rPr lang="es-ES" sz="1000" dirty="0" err="1">
                          <a:effectLst/>
                        </a:rPr>
                        <a:t>softmax</a:t>
                      </a:r>
                      <a:endParaRPr lang="es-ES" sz="9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 </a:t>
                      </a:r>
                      <a:endParaRPr lang="es-ES" sz="9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 err="1">
                          <a:effectLst/>
                        </a:rPr>
                        <a:t>Epochs</a:t>
                      </a:r>
                      <a:r>
                        <a:rPr lang="es-ES" sz="1000" dirty="0">
                          <a:effectLst/>
                        </a:rPr>
                        <a:t>: 10</a:t>
                      </a:r>
                      <a:endParaRPr lang="es-ES" sz="9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 err="1">
                          <a:effectLst/>
                        </a:rPr>
                        <a:t>BatchSize</a:t>
                      </a:r>
                      <a:r>
                        <a:rPr lang="es-ES" sz="1000" dirty="0">
                          <a:effectLst/>
                        </a:rPr>
                        <a:t>: 32</a:t>
                      </a:r>
                      <a:endParaRPr lang="es-ES" sz="9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 </a:t>
                      </a:r>
                      <a:endParaRPr lang="es-ES" sz="9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Time x </a:t>
                      </a:r>
                      <a:r>
                        <a:rPr lang="es-ES" sz="1000" dirty="0" err="1">
                          <a:effectLst/>
                        </a:rPr>
                        <a:t>Epoch</a:t>
                      </a:r>
                      <a:r>
                        <a:rPr lang="es-ES" sz="1000" dirty="0">
                          <a:effectLst/>
                        </a:rPr>
                        <a:t>: 78s</a:t>
                      </a:r>
                      <a:endParaRPr lang="es-ES" sz="9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Total time: </a:t>
                      </a:r>
                      <a:r>
                        <a:rPr lang="es-ES" sz="1000" dirty="0">
                          <a:effectLst/>
                          <a:highlight>
                            <a:srgbClr val="00FF00"/>
                          </a:highlight>
                        </a:rPr>
                        <a:t>13min</a:t>
                      </a:r>
                      <a:endParaRPr lang="es-ES" sz="9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 </a:t>
                      </a:r>
                      <a:endParaRPr lang="es-ES" sz="9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 err="1">
                          <a:effectLst/>
                        </a:rPr>
                        <a:t>num</a:t>
                      </a:r>
                      <a:r>
                        <a:rPr lang="es-ES" sz="1000" dirty="0">
                          <a:effectLst/>
                        </a:rPr>
                        <a:t> </a:t>
                      </a:r>
                      <a:r>
                        <a:rPr lang="es-ES" sz="1000" dirty="0" err="1">
                          <a:effectLst/>
                        </a:rPr>
                        <a:t>Imagenes</a:t>
                      </a:r>
                      <a:r>
                        <a:rPr lang="es-ES" sz="1000" dirty="0">
                          <a:effectLst/>
                        </a:rPr>
                        <a:t>: 1000 RGB </a:t>
                      </a:r>
                      <a:endParaRPr lang="es-ES" sz="9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resolución: 225alto x 400ancho</a:t>
                      </a:r>
                      <a:endParaRPr lang="es-ES" sz="9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 </a:t>
                      </a:r>
                      <a:endParaRPr lang="es-ES" sz="9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 err="1">
                          <a:effectLst/>
                        </a:rPr>
                        <a:t>num</a:t>
                      </a:r>
                      <a:r>
                        <a:rPr lang="es-ES" sz="1000" dirty="0">
                          <a:effectLst/>
                        </a:rPr>
                        <a:t> Clases: 20 (50 </a:t>
                      </a:r>
                      <a:r>
                        <a:rPr lang="es-ES" sz="1000" dirty="0" err="1">
                          <a:effectLst/>
                        </a:rPr>
                        <a:t>fts</a:t>
                      </a:r>
                      <a:r>
                        <a:rPr lang="es-ES" sz="1000" dirty="0">
                          <a:effectLst/>
                        </a:rPr>
                        <a:t> x 20 </a:t>
                      </a:r>
                      <a:r>
                        <a:rPr lang="es-ES" sz="1000" dirty="0" err="1">
                          <a:effectLst/>
                        </a:rPr>
                        <a:t>class</a:t>
                      </a:r>
                      <a:r>
                        <a:rPr lang="es-ES" sz="1000" dirty="0">
                          <a:effectLst/>
                        </a:rPr>
                        <a:t>)</a:t>
                      </a:r>
                      <a:endParaRPr lang="es-ES" sz="9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 </a:t>
                      </a:r>
                      <a:endParaRPr lang="es-ES" sz="9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 err="1">
                          <a:effectLst/>
                        </a:rPr>
                        <a:t>testAccuracy</a:t>
                      </a:r>
                      <a:r>
                        <a:rPr lang="es-ES" sz="1000" dirty="0">
                          <a:effectLst/>
                        </a:rPr>
                        <a:t>: </a:t>
                      </a:r>
                      <a:r>
                        <a:rPr lang="es-ES" sz="1000" dirty="0">
                          <a:effectLst/>
                          <a:highlight>
                            <a:srgbClr val="00FF00"/>
                          </a:highlight>
                        </a:rPr>
                        <a:t>95,00%</a:t>
                      </a:r>
                      <a:endParaRPr lang="es-ES" sz="9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387658561"/>
                  </a:ext>
                </a:extLst>
              </a:tr>
            </a:tbl>
          </a:graphicData>
        </a:graphic>
      </p:graphicFrame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36" b="20670"/>
          <a:stretch/>
        </p:blipFill>
        <p:spPr>
          <a:xfrm>
            <a:off x="8314823" y="960619"/>
            <a:ext cx="2278226" cy="288370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43" y="1134379"/>
            <a:ext cx="1961196" cy="2614928"/>
          </a:xfrm>
          <a:prstGeom prst="rect">
            <a:avLst/>
          </a:prstGeom>
        </p:spPr>
      </p:pic>
      <p:pic>
        <p:nvPicPr>
          <p:cNvPr id="9" name="image3.png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6564485" y="4500127"/>
            <a:ext cx="1155065" cy="2042160"/>
          </a:xfrm>
          <a:prstGeom prst="rect">
            <a:avLst/>
          </a:prstGeom>
          <a:ln/>
        </p:spPr>
      </p:pic>
      <p:pic>
        <p:nvPicPr>
          <p:cNvPr id="10" name="image31.jpg"/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5318370" y="4500127"/>
            <a:ext cx="1109345" cy="1962785"/>
          </a:xfrm>
          <a:prstGeom prst="rect">
            <a:avLst/>
          </a:prstGeom>
          <a:ln/>
        </p:spPr>
      </p:pic>
      <p:pic>
        <p:nvPicPr>
          <p:cNvPr id="11" name="image7.png"/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7856320" y="4776987"/>
            <a:ext cx="2000250" cy="1488440"/>
          </a:xfrm>
          <a:prstGeom prst="rect">
            <a:avLst/>
          </a:prstGeom>
          <a:ln/>
        </p:spPr>
      </p:pic>
      <p:pic>
        <p:nvPicPr>
          <p:cNvPr id="12" name="image8.png"/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9856570" y="4780479"/>
            <a:ext cx="1995170" cy="148145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15331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131407" y="1797117"/>
            <a:ext cx="2418862" cy="877072"/>
          </a:xfrm>
        </p:spPr>
        <p:txBody>
          <a:bodyPr>
            <a:noAutofit/>
          </a:bodyPr>
          <a:lstStyle/>
          <a:p>
            <a:r>
              <a:rPr lang="es-ES" sz="9600" dirty="0"/>
              <a:t>FIN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5004" y="4132054"/>
            <a:ext cx="2975265" cy="1751161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Aplausos!!!!</a:t>
            </a:r>
          </a:p>
          <a:p>
            <a:pPr marL="0" indent="0" algn="ctr">
              <a:buNone/>
            </a:pPr>
            <a:r>
              <a:rPr lang="es-ES" dirty="0"/>
              <a:t>¿Preguntas?</a:t>
            </a:r>
          </a:p>
          <a:p>
            <a:pPr marL="0" indent="0" algn="ctr">
              <a:buNone/>
            </a:pPr>
            <a:r>
              <a:rPr lang="es-ES" dirty="0"/>
              <a:t>¿Quieren que continúe?</a:t>
            </a:r>
          </a:p>
        </p:txBody>
      </p:sp>
    </p:spTree>
    <p:extLst>
      <p:ext uri="{BB962C8B-B14F-4D97-AF65-F5344CB8AC3E}">
        <p14:creationId xmlns:p14="http://schemas.microsoft.com/office/powerpoint/2010/main" val="1741216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294" y="535863"/>
            <a:ext cx="9421090" cy="529936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630294" y="5934961"/>
            <a:ext cx="90470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La rama de la ciencia de la computación que se enfoca en el desarrollo de sistemas capaces de realizar tareas que normalmente requieren inteligencia humana</a:t>
            </a:r>
            <a:endParaRPr lang="es-ES" dirty="0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-468671" y="-515003"/>
            <a:ext cx="13619019" cy="1492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000" kern="1200" cap="all" spc="8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dirty="0"/>
              <a:t> </a:t>
            </a:r>
            <a:r>
              <a:rPr lang="es-ES" sz="2800" dirty="0"/>
              <a:t>Inteligencia artificial Y Redes neuronales</a:t>
            </a:r>
            <a:endParaRPr lang="es-ES" sz="8000" dirty="0"/>
          </a:p>
        </p:txBody>
      </p:sp>
    </p:spTree>
    <p:extLst>
      <p:ext uri="{BB962C8B-B14F-4D97-AF65-F5344CB8AC3E}">
        <p14:creationId xmlns:p14="http://schemas.microsoft.com/office/powerpoint/2010/main" val="1756919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Pero….. </a:t>
            </a:r>
            <a:r>
              <a:rPr lang="es-ES" sz="4000" dirty="0"/>
              <a:t>Qué es la inteligencia?  </a:t>
            </a:r>
            <a:r>
              <a:rPr lang="es-ES" sz="3200" dirty="0"/>
              <a:t>Y que lo artificial?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2673" y="1964170"/>
            <a:ext cx="4869873" cy="1139248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¿Qué hace un humano… con su “inteligencia”?: 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6835488" y="2072129"/>
            <a:ext cx="4663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Reconoce patrones, resuelve problemas, aprende, percibe, razona y toma de decisiones</a:t>
            </a:r>
          </a:p>
        </p:txBody>
      </p:sp>
      <p:sp>
        <p:nvSpPr>
          <p:cNvPr id="5" name="Flecha derecha 4"/>
          <p:cNvSpPr/>
          <p:nvPr/>
        </p:nvSpPr>
        <p:spPr>
          <a:xfrm>
            <a:off x="5597236" y="2286000"/>
            <a:ext cx="706582" cy="387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753510" y="3424583"/>
            <a:ext cx="41425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rgbClr val="040C28"/>
                </a:solidFill>
                <a:latin typeface="Google Sans"/>
              </a:rPr>
              <a:t>C</a:t>
            </a:r>
            <a:r>
              <a:rPr lang="es-ES" b="0" i="0" dirty="0">
                <a:solidFill>
                  <a:srgbClr val="040C28"/>
                </a:solidFill>
                <a:effectLst/>
                <a:latin typeface="Google Sans"/>
              </a:rPr>
              <a:t>apacidad de resolver problemas, planear, pensar de manera abstracta, comprender ideas complejas, aprender de la experiencia</a:t>
            </a:r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1683327" y="5166263"/>
            <a:ext cx="39139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Comentario: “Medir” la inteligencia: IQ, coeficiente emocional, Coeficiente de adaptabilidad</a:t>
            </a:r>
          </a:p>
        </p:txBody>
      </p:sp>
      <p:sp>
        <p:nvSpPr>
          <p:cNvPr id="8" name="Rectángulo 7"/>
          <p:cNvSpPr/>
          <p:nvPr/>
        </p:nvSpPr>
        <p:spPr>
          <a:xfrm>
            <a:off x="9177557" y="3402211"/>
            <a:ext cx="26531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1950, Turing propuso que la pregunta “¿puede pensar una máquina?”</a:t>
            </a:r>
            <a:endParaRPr lang="es-ES" dirty="0"/>
          </a:p>
        </p:txBody>
      </p:sp>
      <p:sp>
        <p:nvSpPr>
          <p:cNvPr id="9" name="Flecha derecha 8"/>
          <p:cNvSpPr/>
          <p:nvPr/>
        </p:nvSpPr>
        <p:spPr>
          <a:xfrm>
            <a:off x="8460799" y="3730774"/>
            <a:ext cx="706582" cy="387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/>
          <p:cNvSpPr/>
          <p:nvPr/>
        </p:nvSpPr>
        <p:spPr>
          <a:xfrm>
            <a:off x="1996955" y="2995459"/>
            <a:ext cx="1423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/>
              <a:t>Inteligencia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5937461" y="3103418"/>
            <a:ext cx="1122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/>
              <a:t>Artificial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5234721" y="3536810"/>
            <a:ext cx="27109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>
                <a:solidFill>
                  <a:srgbClr val="1F1F1F"/>
                </a:solidFill>
                <a:latin typeface="Arial" panose="020B0604020202020204" pitchFamily="34" charset="0"/>
              </a:rPr>
              <a:t>No natural, falso. </a:t>
            </a:r>
          </a:p>
          <a:p>
            <a:pPr algn="ctr"/>
            <a:endParaRPr lang="es-ES" dirty="0">
              <a:solidFill>
                <a:srgbClr val="1F1F1F"/>
              </a:solidFill>
              <a:latin typeface="Arial" panose="020B0604020202020204" pitchFamily="34" charset="0"/>
            </a:endParaRPr>
          </a:p>
          <a:p>
            <a:pPr algn="ctr"/>
            <a:r>
              <a:rPr lang="es-ES" dirty="0">
                <a:solidFill>
                  <a:srgbClr val="1F1F1F"/>
                </a:solidFill>
                <a:latin typeface="Arial" panose="020B0604020202020204" pitchFamily="34" charset="0"/>
              </a:rPr>
              <a:t>No hecho por el humano</a:t>
            </a:r>
            <a:endParaRPr lang="es-ES" dirty="0"/>
          </a:p>
        </p:txBody>
      </p:sp>
      <p:sp>
        <p:nvSpPr>
          <p:cNvPr id="14" name="CuadroTexto 13"/>
          <p:cNvSpPr txBox="1"/>
          <p:nvPr/>
        </p:nvSpPr>
        <p:spPr>
          <a:xfrm>
            <a:off x="6648237" y="5337855"/>
            <a:ext cx="3913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El contestador automático es (fue) Inteligencia artificial</a:t>
            </a:r>
          </a:p>
        </p:txBody>
      </p:sp>
    </p:spTree>
    <p:extLst>
      <p:ext uri="{BB962C8B-B14F-4D97-AF65-F5344CB8AC3E}">
        <p14:creationId xmlns:p14="http://schemas.microsoft.com/office/powerpoint/2010/main" val="72028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  <p:bldP spid="11" grpId="0"/>
      <p:bldP spid="12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46043" y="556730"/>
            <a:ext cx="5770418" cy="1325563"/>
          </a:xfrm>
        </p:spPr>
        <p:txBody>
          <a:bodyPr>
            <a:normAutofit fontScale="90000"/>
          </a:bodyPr>
          <a:lstStyle/>
          <a:p>
            <a:r>
              <a:rPr lang="es-ES" dirty="0"/>
              <a:t>La IA es una tecnología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97948" y="3630082"/>
            <a:ext cx="6518564" cy="17507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…. Como lo fue el dominio del fuego </a:t>
            </a:r>
          </a:p>
          <a:p>
            <a:pPr marL="0" indent="0">
              <a:buNone/>
            </a:pPr>
            <a:r>
              <a:rPr lang="es-ES" dirty="0"/>
              <a:t>…. Como lo fue la electricidad</a:t>
            </a:r>
          </a:p>
          <a:p>
            <a:pPr marL="0" indent="0">
              <a:buNone/>
            </a:pPr>
            <a:r>
              <a:rPr lang="es-ES" dirty="0"/>
              <a:t>…. Como lo es internet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965021" y="2256833"/>
            <a:ext cx="3678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Tecnologia</a:t>
            </a:r>
            <a:r>
              <a:rPr lang="es-ES" dirty="0"/>
              <a:t>: </a:t>
            </a:r>
            <a:r>
              <a:rPr lang="es-ES" dirty="0" err="1"/>
              <a:t>techne</a:t>
            </a:r>
            <a:r>
              <a:rPr lang="es-ES" dirty="0"/>
              <a:t> del griego arte, oficio, destreza– logia estudio</a:t>
            </a:r>
          </a:p>
        </p:txBody>
      </p:sp>
      <p:grpSp>
        <p:nvGrpSpPr>
          <p:cNvPr id="191" name="Grupo 190"/>
          <p:cNvGrpSpPr/>
          <p:nvPr/>
        </p:nvGrpSpPr>
        <p:grpSpPr>
          <a:xfrm>
            <a:off x="5035262" y="2091050"/>
            <a:ext cx="6962775" cy="4322762"/>
            <a:chOff x="1557338" y="1716088"/>
            <a:chExt cx="6962775" cy="4322762"/>
          </a:xfrm>
        </p:grpSpPr>
        <p:sp>
          <p:nvSpPr>
            <p:cNvPr id="6" name="Rectangle 1"/>
            <p:cNvSpPr>
              <a:spLocks noChangeArrowheads="1"/>
            </p:cNvSpPr>
            <p:nvPr/>
          </p:nvSpPr>
          <p:spPr bwMode="auto">
            <a:xfrm>
              <a:off x="1557338" y="1716088"/>
              <a:ext cx="6962775" cy="4322762"/>
            </a:xfrm>
            <a:prstGeom prst="rect">
              <a:avLst/>
            </a:prstGeom>
            <a:solidFill>
              <a:srgbClr val="FFFFFF"/>
            </a:solidFill>
            <a:ln w="1764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ES" altLang="es-ES"/>
            </a:p>
          </p:txBody>
        </p:sp>
        <p:sp>
          <p:nvSpPr>
            <p:cNvPr id="7" name="Rectangle 2"/>
            <p:cNvSpPr>
              <a:spLocks noChangeArrowheads="1"/>
            </p:cNvSpPr>
            <p:nvPr/>
          </p:nvSpPr>
          <p:spPr bwMode="auto">
            <a:xfrm>
              <a:off x="5230813" y="3776663"/>
              <a:ext cx="1284287" cy="684212"/>
            </a:xfrm>
            <a:prstGeom prst="rect">
              <a:avLst/>
            </a:prstGeom>
            <a:solidFill>
              <a:srgbClr val="FFFFFF"/>
            </a:solidFill>
            <a:ln w="1764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ES" altLang="es-ES"/>
            </a:p>
          </p:txBody>
        </p:sp>
        <p:sp>
          <p:nvSpPr>
            <p:cNvPr id="8" name="Oval 3"/>
            <p:cNvSpPr>
              <a:spLocks noChangeArrowheads="1"/>
            </p:cNvSpPr>
            <p:nvPr/>
          </p:nvSpPr>
          <p:spPr bwMode="auto">
            <a:xfrm>
              <a:off x="4144963" y="3876675"/>
              <a:ext cx="482600" cy="457200"/>
            </a:xfrm>
            <a:prstGeom prst="ellipse">
              <a:avLst/>
            </a:prstGeom>
            <a:solidFill>
              <a:srgbClr val="FFFFFF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ES" altLang="es-ES"/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1978025" y="2397125"/>
              <a:ext cx="1285875" cy="682625"/>
            </a:xfrm>
            <a:prstGeom prst="rect">
              <a:avLst/>
            </a:prstGeom>
            <a:solidFill>
              <a:srgbClr val="FFFFFF"/>
            </a:solidFill>
            <a:ln w="1764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ES" altLang="es-ES"/>
            </a:p>
          </p:txBody>
        </p:sp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2070100" y="2455863"/>
              <a:ext cx="1100138" cy="5286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ES" altLang="es-ES"/>
            </a:p>
          </p:txBody>
        </p:sp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2355850" y="2506663"/>
              <a:ext cx="485775" cy="212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87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5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spcBef>
                  <a:spcPts val="77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1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s-ES" altLang="es-ES" sz="1400" dirty="0">
                  <a:latin typeface="Arial Narrow" panose="020B0606020202030204" pitchFamily="34" charset="0"/>
                </a:rPr>
                <a:t>Ciencia</a:t>
              </a:r>
            </a:p>
          </p:txBody>
        </p:sp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2451100" y="2727325"/>
              <a:ext cx="307975" cy="212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87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5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spcBef>
                  <a:spcPts val="77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1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s-ES" altLang="es-ES" sz="1400">
                  <a:latin typeface="Arial Narrow" panose="020B0606020202030204" pitchFamily="34" charset="0"/>
                </a:rPr>
                <a:t>Pura</a:t>
              </a:r>
            </a:p>
          </p:txBody>
        </p:sp>
        <p:sp>
          <p:nvSpPr>
            <p:cNvPr id="13" name="Rectangle 8"/>
            <p:cNvSpPr>
              <a:spLocks noChangeArrowheads="1"/>
            </p:cNvSpPr>
            <p:nvPr/>
          </p:nvSpPr>
          <p:spPr bwMode="auto">
            <a:xfrm>
              <a:off x="3751263" y="2397125"/>
              <a:ext cx="1285875" cy="682625"/>
            </a:xfrm>
            <a:prstGeom prst="rect">
              <a:avLst/>
            </a:prstGeom>
            <a:solidFill>
              <a:srgbClr val="FFFFFF"/>
            </a:solidFill>
            <a:ln w="1764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ES" altLang="es-ES"/>
            </a:p>
          </p:txBody>
        </p:sp>
        <p:sp>
          <p:nvSpPr>
            <p:cNvPr id="14" name="Rectangle 9"/>
            <p:cNvSpPr>
              <a:spLocks noChangeArrowheads="1"/>
            </p:cNvSpPr>
            <p:nvPr/>
          </p:nvSpPr>
          <p:spPr bwMode="auto">
            <a:xfrm>
              <a:off x="3849688" y="2432050"/>
              <a:ext cx="1103312" cy="5826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ES" altLang="es-ES"/>
            </a:p>
          </p:txBody>
        </p:sp>
        <p:sp>
          <p:nvSpPr>
            <p:cNvPr id="15" name="Rectangle 10"/>
            <p:cNvSpPr>
              <a:spLocks noChangeArrowheads="1"/>
            </p:cNvSpPr>
            <p:nvPr/>
          </p:nvSpPr>
          <p:spPr bwMode="auto">
            <a:xfrm>
              <a:off x="4135438" y="2482850"/>
              <a:ext cx="485775" cy="212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87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5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spcBef>
                  <a:spcPts val="77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1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s-ES" altLang="es-ES" sz="1400">
                  <a:latin typeface="Arial Narrow" panose="020B0606020202030204" pitchFamily="34" charset="0"/>
                </a:rPr>
                <a:t>Ciencia</a:t>
              </a:r>
            </a:p>
          </p:txBody>
        </p:sp>
        <p:sp>
          <p:nvSpPr>
            <p:cNvPr id="16" name="Rectangle 11"/>
            <p:cNvSpPr>
              <a:spLocks noChangeArrowheads="1"/>
            </p:cNvSpPr>
            <p:nvPr/>
          </p:nvSpPr>
          <p:spPr bwMode="auto">
            <a:xfrm>
              <a:off x="4095750" y="2706688"/>
              <a:ext cx="558800" cy="212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87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5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spcBef>
                  <a:spcPts val="77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1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s-ES" altLang="es-ES" sz="1400">
                  <a:latin typeface="Arial Narrow" panose="020B0606020202030204" pitchFamily="34" charset="0"/>
                </a:rPr>
                <a:t>Aplicada</a:t>
              </a:r>
            </a:p>
          </p:txBody>
        </p:sp>
        <p:sp>
          <p:nvSpPr>
            <p:cNvPr id="17" name="Rectangle 12"/>
            <p:cNvSpPr>
              <a:spLocks noChangeArrowheads="1"/>
            </p:cNvSpPr>
            <p:nvPr/>
          </p:nvSpPr>
          <p:spPr bwMode="auto">
            <a:xfrm>
              <a:off x="1978025" y="3776663"/>
              <a:ext cx="1285875" cy="684212"/>
            </a:xfrm>
            <a:prstGeom prst="rect">
              <a:avLst/>
            </a:prstGeom>
            <a:solidFill>
              <a:srgbClr val="FFFFFF"/>
            </a:solidFill>
            <a:ln w="1764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ES" altLang="es-ES"/>
            </a:p>
          </p:txBody>
        </p:sp>
        <p:sp>
          <p:nvSpPr>
            <p:cNvPr id="18" name="Rectangle 13"/>
            <p:cNvSpPr>
              <a:spLocks noChangeArrowheads="1"/>
            </p:cNvSpPr>
            <p:nvPr/>
          </p:nvSpPr>
          <p:spPr bwMode="auto">
            <a:xfrm>
              <a:off x="2070100" y="3825875"/>
              <a:ext cx="1100138" cy="5683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ES" altLang="es-ES"/>
            </a:p>
          </p:txBody>
        </p:sp>
        <p:sp>
          <p:nvSpPr>
            <p:cNvPr id="19" name="Rectangle 14"/>
            <p:cNvSpPr>
              <a:spLocks noChangeArrowheads="1"/>
            </p:cNvSpPr>
            <p:nvPr/>
          </p:nvSpPr>
          <p:spPr bwMode="auto">
            <a:xfrm>
              <a:off x="2339975" y="3875088"/>
              <a:ext cx="511175" cy="212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87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5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spcBef>
                  <a:spcPts val="77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1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s-ES" altLang="es-ES" sz="1400">
                  <a:latin typeface="Arial Narrow" panose="020B0606020202030204" pitchFamily="34" charset="0"/>
                </a:rPr>
                <a:t>Técnica</a:t>
              </a:r>
            </a:p>
          </p:txBody>
        </p:sp>
        <p:sp>
          <p:nvSpPr>
            <p:cNvPr id="20" name="Rectangle 15"/>
            <p:cNvSpPr>
              <a:spLocks noChangeArrowheads="1"/>
            </p:cNvSpPr>
            <p:nvPr/>
          </p:nvSpPr>
          <p:spPr bwMode="auto">
            <a:xfrm>
              <a:off x="2357438" y="4100513"/>
              <a:ext cx="477837" cy="212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87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5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spcBef>
                  <a:spcPts val="77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1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s-ES" altLang="es-ES" sz="1400">
                  <a:latin typeface="Arial Narrow" panose="020B0606020202030204" pitchFamily="34" charset="0"/>
                </a:rPr>
                <a:t>Clásica</a:t>
              </a:r>
            </a:p>
          </p:txBody>
        </p:sp>
        <p:sp>
          <p:nvSpPr>
            <p:cNvPr id="21" name="Rectangle 16"/>
            <p:cNvSpPr>
              <a:spLocks noChangeArrowheads="1"/>
            </p:cNvSpPr>
            <p:nvPr/>
          </p:nvSpPr>
          <p:spPr bwMode="auto">
            <a:xfrm>
              <a:off x="1978025" y="5159375"/>
              <a:ext cx="1285875" cy="682625"/>
            </a:xfrm>
            <a:prstGeom prst="rect">
              <a:avLst/>
            </a:prstGeom>
            <a:solidFill>
              <a:srgbClr val="FFFFFF"/>
            </a:solidFill>
            <a:ln w="1764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ES" altLang="es-ES"/>
            </a:p>
          </p:txBody>
        </p:sp>
        <p:sp>
          <p:nvSpPr>
            <p:cNvPr id="22" name="Rectangle 17"/>
            <p:cNvSpPr>
              <a:spLocks noChangeArrowheads="1"/>
            </p:cNvSpPr>
            <p:nvPr/>
          </p:nvSpPr>
          <p:spPr bwMode="auto">
            <a:xfrm>
              <a:off x="2070100" y="5295900"/>
              <a:ext cx="1100138" cy="4762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ES" altLang="es-ES"/>
            </a:p>
          </p:txBody>
        </p:sp>
        <p:sp>
          <p:nvSpPr>
            <p:cNvPr id="23" name="Rectangle 18"/>
            <p:cNvSpPr>
              <a:spLocks noChangeArrowheads="1"/>
            </p:cNvSpPr>
            <p:nvPr/>
          </p:nvSpPr>
          <p:spPr bwMode="auto">
            <a:xfrm>
              <a:off x="2471738" y="5348288"/>
              <a:ext cx="268287" cy="212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87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5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spcBef>
                  <a:spcPts val="77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1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s-ES" altLang="es-ES" sz="1400">
                  <a:latin typeface="Arial Narrow" panose="020B0606020202030204" pitchFamily="34" charset="0"/>
                </a:rPr>
                <a:t>Arte</a:t>
              </a:r>
            </a:p>
          </p:txBody>
        </p:sp>
        <p:sp>
          <p:nvSpPr>
            <p:cNvPr id="24" name="Rectangle 19"/>
            <p:cNvSpPr>
              <a:spLocks noChangeArrowheads="1"/>
            </p:cNvSpPr>
            <p:nvPr/>
          </p:nvSpPr>
          <p:spPr bwMode="auto">
            <a:xfrm>
              <a:off x="7004050" y="3776663"/>
              <a:ext cx="1284288" cy="684212"/>
            </a:xfrm>
            <a:prstGeom prst="rect">
              <a:avLst/>
            </a:prstGeom>
            <a:solidFill>
              <a:srgbClr val="FFFFFF"/>
            </a:solidFill>
            <a:ln w="1764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ES" altLang="es-ES"/>
            </a:p>
          </p:txBody>
        </p:sp>
        <p:sp>
          <p:nvSpPr>
            <p:cNvPr id="25" name="Rectangle 20"/>
            <p:cNvSpPr>
              <a:spLocks noChangeArrowheads="1"/>
            </p:cNvSpPr>
            <p:nvPr/>
          </p:nvSpPr>
          <p:spPr bwMode="auto">
            <a:xfrm>
              <a:off x="7096125" y="3914775"/>
              <a:ext cx="1100138" cy="4762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ES" altLang="es-ES"/>
            </a:p>
          </p:txBody>
        </p:sp>
        <p:sp>
          <p:nvSpPr>
            <p:cNvPr id="26" name="Rectangle 21"/>
            <p:cNvSpPr>
              <a:spLocks noChangeArrowheads="1"/>
            </p:cNvSpPr>
            <p:nvPr/>
          </p:nvSpPr>
          <p:spPr bwMode="auto">
            <a:xfrm>
              <a:off x="7285038" y="3968750"/>
              <a:ext cx="658812" cy="212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87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5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spcBef>
                  <a:spcPts val="77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1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s-ES" altLang="es-ES" sz="1400">
                  <a:latin typeface="Arial Narrow" panose="020B0606020202030204" pitchFamily="34" charset="0"/>
                </a:rPr>
                <a:t>Artefactos</a:t>
              </a:r>
            </a:p>
          </p:txBody>
        </p:sp>
        <p:sp>
          <p:nvSpPr>
            <p:cNvPr id="27" name="Rectangle 22"/>
            <p:cNvSpPr>
              <a:spLocks noChangeArrowheads="1"/>
            </p:cNvSpPr>
            <p:nvPr/>
          </p:nvSpPr>
          <p:spPr bwMode="auto">
            <a:xfrm>
              <a:off x="5321300" y="3914775"/>
              <a:ext cx="1098550" cy="4762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ES" altLang="es-ES"/>
            </a:p>
          </p:txBody>
        </p:sp>
        <p:sp>
          <p:nvSpPr>
            <p:cNvPr id="28" name="Rectangle 23"/>
            <p:cNvSpPr>
              <a:spLocks noChangeArrowheads="1"/>
            </p:cNvSpPr>
            <p:nvPr/>
          </p:nvSpPr>
          <p:spPr bwMode="auto">
            <a:xfrm>
              <a:off x="5476875" y="3968750"/>
              <a:ext cx="720725" cy="212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87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5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spcBef>
                  <a:spcPts val="77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1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s-ES" altLang="es-ES" sz="1400">
                  <a:latin typeface="Arial Narrow" panose="020B0606020202030204" pitchFamily="34" charset="0"/>
                </a:rPr>
                <a:t>Tecnología</a:t>
              </a:r>
            </a:p>
          </p:txBody>
        </p:sp>
        <p:sp>
          <p:nvSpPr>
            <p:cNvPr id="29" name="Rectangle 24"/>
            <p:cNvSpPr>
              <a:spLocks noChangeArrowheads="1"/>
            </p:cNvSpPr>
            <p:nvPr/>
          </p:nvSpPr>
          <p:spPr bwMode="auto">
            <a:xfrm>
              <a:off x="5967413" y="5332413"/>
              <a:ext cx="2182812" cy="4222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ES" altLang="es-ES"/>
            </a:p>
          </p:txBody>
        </p:sp>
        <p:sp>
          <p:nvSpPr>
            <p:cNvPr id="30" name="Rectangle 25"/>
            <p:cNvSpPr>
              <a:spLocks noChangeArrowheads="1"/>
            </p:cNvSpPr>
            <p:nvPr/>
          </p:nvSpPr>
          <p:spPr bwMode="auto">
            <a:xfrm>
              <a:off x="6118225" y="5383213"/>
              <a:ext cx="1719263" cy="212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87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5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spcBef>
                  <a:spcPts val="77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1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s-ES" altLang="es-ES" sz="1400">
                  <a:latin typeface="Arial Narrow" panose="020B0606020202030204" pitchFamily="34" charset="0"/>
                </a:rPr>
                <a:t>Contexto Histórico - Social</a:t>
              </a:r>
            </a:p>
          </p:txBody>
        </p:sp>
        <p:sp>
          <p:nvSpPr>
            <p:cNvPr id="31" name="Rectangle 26"/>
            <p:cNvSpPr>
              <a:spLocks noChangeArrowheads="1"/>
            </p:cNvSpPr>
            <p:nvPr/>
          </p:nvSpPr>
          <p:spPr bwMode="auto">
            <a:xfrm>
              <a:off x="3819525" y="3743325"/>
              <a:ext cx="358775" cy="371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ES" altLang="es-ES"/>
            </a:p>
          </p:txBody>
        </p:sp>
        <p:sp>
          <p:nvSpPr>
            <p:cNvPr id="32" name="Rectangle 27"/>
            <p:cNvSpPr>
              <a:spLocks noChangeArrowheads="1"/>
            </p:cNvSpPr>
            <p:nvPr/>
          </p:nvSpPr>
          <p:spPr bwMode="auto">
            <a:xfrm>
              <a:off x="3971925" y="3792538"/>
              <a:ext cx="98425" cy="212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87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5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spcBef>
                  <a:spcPts val="77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1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s-ES" altLang="es-ES" sz="1400">
                  <a:latin typeface="Symbol" panose="05050102010706020507" pitchFamily="18" charset="2"/>
                </a:rPr>
                <a:t></a:t>
              </a:r>
            </a:p>
          </p:txBody>
        </p:sp>
        <p:sp>
          <p:nvSpPr>
            <p:cNvPr id="33" name="Rectangle 28"/>
            <p:cNvSpPr>
              <a:spLocks noChangeArrowheads="1"/>
            </p:cNvSpPr>
            <p:nvPr/>
          </p:nvSpPr>
          <p:spPr bwMode="auto">
            <a:xfrm>
              <a:off x="4332288" y="3514725"/>
              <a:ext cx="441325" cy="5318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ES" altLang="es-ES"/>
            </a:p>
          </p:txBody>
        </p:sp>
        <p:sp>
          <p:nvSpPr>
            <p:cNvPr id="34" name="Rectangle 29"/>
            <p:cNvSpPr>
              <a:spLocks noChangeArrowheads="1"/>
            </p:cNvSpPr>
            <p:nvPr/>
          </p:nvSpPr>
          <p:spPr bwMode="auto">
            <a:xfrm>
              <a:off x="4491038" y="3560763"/>
              <a:ext cx="112712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87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5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spcBef>
                  <a:spcPts val="77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1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s-ES" altLang="es-ES" sz="1600">
                  <a:latin typeface="Symbol" panose="05050102010706020507" pitchFamily="18" charset="2"/>
                </a:rPr>
                <a:t></a:t>
              </a:r>
            </a:p>
          </p:txBody>
        </p:sp>
        <p:grpSp>
          <p:nvGrpSpPr>
            <p:cNvPr id="35" name="Group 30"/>
            <p:cNvGrpSpPr>
              <a:grpSpLocks/>
            </p:cNvGrpSpPr>
            <p:nvPr/>
          </p:nvGrpSpPr>
          <p:grpSpPr bwMode="auto">
            <a:xfrm>
              <a:off x="3259138" y="2671763"/>
              <a:ext cx="484187" cy="101600"/>
              <a:chOff x="2053" y="1683"/>
              <a:chExt cx="305" cy="64"/>
            </a:xfrm>
          </p:grpSpPr>
          <p:sp>
            <p:nvSpPr>
              <p:cNvPr id="36" name="Freeform 31"/>
              <p:cNvSpPr>
                <a:spLocks noChangeArrowheads="1"/>
              </p:cNvSpPr>
              <p:nvPr/>
            </p:nvSpPr>
            <p:spPr bwMode="auto">
              <a:xfrm>
                <a:off x="2115" y="1715"/>
                <a:ext cx="26" cy="0"/>
              </a:xfrm>
              <a:custGeom>
                <a:avLst/>
                <a:gdLst>
                  <a:gd name="T0" fmla="*/ 0 w 57"/>
                  <a:gd name="T1" fmla="*/ 0 h 12"/>
                  <a:gd name="T2" fmla="*/ 0 w 57"/>
                  <a:gd name="T3" fmla="*/ 0 h 12"/>
                  <a:gd name="T4" fmla="*/ 0 w 57"/>
                  <a:gd name="T5" fmla="*/ 0 h 12"/>
                  <a:gd name="T6" fmla="*/ 0 w 57"/>
                  <a:gd name="T7" fmla="*/ 0 h 12"/>
                  <a:gd name="T8" fmla="*/ 0 w 57"/>
                  <a:gd name="T9" fmla="*/ 0 h 12"/>
                  <a:gd name="T10" fmla="*/ 0 w 57"/>
                  <a:gd name="T11" fmla="*/ 0 h 12"/>
                  <a:gd name="T12" fmla="*/ 0 w 57"/>
                  <a:gd name="T13" fmla="*/ 0 h 12"/>
                  <a:gd name="T14" fmla="*/ 0 w 57"/>
                  <a:gd name="T15" fmla="*/ 0 h 12"/>
                  <a:gd name="T16" fmla="*/ 0 w 57"/>
                  <a:gd name="T17" fmla="*/ 0 h 12"/>
                  <a:gd name="T18" fmla="*/ 0 w 57"/>
                  <a:gd name="T19" fmla="*/ 0 h 12"/>
                  <a:gd name="T20" fmla="*/ 0 w 57"/>
                  <a:gd name="T21" fmla="*/ 0 h 12"/>
                  <a:gd name="T22" fmla="*/ 0 w 57"/>
                  <a:gd name="T23" fmla="*/ 0 h 12"/>
                  <a:gd name="T24" fmla="*/ 0 w 57"/>
                  <a:gd name="T25" fmla="*/ 0 h 12"/>
                  <a:gd name="T26" fmla="*/ 0 w 57"/>
                  <a:gd name="T27" fmla="*/ 0 h 12"/>
                  <a:gd name="T28" fmla="*/ 0 w 57"/>
                  <a:gd name="T29" fmla="*/ 0 h 12"/>
                  <a:gd name="T30" fmla="*/ 0 w 57"/>
                  <a:gd name="T31" fmla="*/ 0 h 12"/>
                  <a:gd name="T32" fmla="*/ 0 w 57"/>
                  <a:gd name="T33" fmla="*/ 0 h 12"/>
                  <a:gd name="T34" fmla="*/ 0 w 57"/>
                  <a:gd name="T35" fmla="*/ 0 h 12"/>
                  <a:gd name="T36" fmla="*/ 0 w 57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2"/>
                  <a:gd name="T59" fmla="*/ 57 w 57"/>
                  <a:gd name="T60" fmla="*/ 0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2">
                    <a:moveTo>
                      <a:pt x="7" y="0"/>
                    </a:moveTo>
                    <a:lnTo>
                      <a:pt x="5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4" y="10"/>
                    </a:lnTo>
                    <a:lnTo>
                      <a:pt x="5" y="12"/>
                    </a:lnTo>
                    <a:lnTo>
                      <a:pt x="49" y="12"/>
                    </a:lnTo>
                    <a:lnTo>
                      <a:pt x="51" y="12"/>
                    </a:lnTo>
                    <a:lnTo>
                      <a:pt x="53" y="12"/>
                    </a:lnTo>
                    <a:lnTo>
                      <a:pt x="55" y="10"/>
                    </a:lnTo>
                    <a:lnTo>
                      <a:pt x="57" y="8"/>
                    </a:lnTo>
                    <a:lnTo>
                      <a:pt x="57" y="6"/>
                    </a:lnTo>
                    <a:lnTo>
                      <a:pt x="55" y="4"/>
                    </a:lnTo>
                    <a:lnTo>
                      <a:pt x="53" y="2"/>
                    </a:lnTo>
                    <a:lnTo>
                      <a:pt x="51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37" name="Freeform 32"/>
              <p:cNvSpPr>
                <a:spLocks noChangeArrowheads="1"/>
              </p:cNvSpPr>
              <p:nvPr/>
            </p:nvSpPr>
            <p:spPr bwMode="auto">
              <a:xfrm>
                <a:off x="2160" y="1715"/>
                <a:ext cx="26" cy="0"/>
              </a:xfrm>
              <a:custGeom>
                <a:avLst/>
                <a:gdLst>
                  <a:gd name="T0" fmla="*/ 0 w 57"/>
                  <a:gd name="T1" fmla="*/ 0 h 12"/>
                  <a:gd name="T2" fmla="*/ 0 w 57"/>
                  <a:gd name="T3" fmla="*/ 0 h 12"/>
                  <a:gd name="T4" fmla="*/ 0 w 57"/>
                  <a:gd name="T5" fmla="*/ 0 h 12"/>
                  <a:gd name="T6" fmla="*/ 0 w 57"/>
                  <a:gd name="T7" fmla="*/ 0 h 12"/>
                  <a:gd name="T8" fmla="*/ 0 w 57"/>
                  <a:gd name="T9" fmla="*/ 0 h 12"/>
                  <a:gd name="T10" fmla="*/ 0 w 57"/>
                  <a:gd name="T11" fmla="*/ 0 h 12"/>
                  <a:gd name="T12" fmla="*/ 0 w 57"/>
                  <a:gd name="T13" fmla="*/ 0 h 12"/>
                  <a:gd name="T14" fmla="*/ 0 w 57"/>
                  <a:gd name="T15" fmla="*/ 0 h 12"/>
                  <a:gd name="T16" fmla="*/ 0 w 57"/>
                  <a:gd name="T17" fmla="*/ 0 h 12"/>
                  <a:gd name="T18" fmla="*/ 0 w 57"/>
                  <a:gd name="T19" fmla="*/ 0 h 12"/>
                  <a:gd name="T20" fmla="*/ 0 w 57"/>
                  <a:gd name="T21" fmla="*/ 0 h 12"/>
                  <a:gd name="T22" fmla="*/ 0 w 57"/>
                  <a:gd name="T23" fmla="*/ 0 h 12"/>
                  <a:gd name="T24" fmla="*/ 0 w 57"/>
                  <a:gd name="T25" fmla="*/ 0 h 12"/>
                  <a:gd name="T26" fmla="*/ 0 w 57"/>
                  <a:gd name="T27" fmla="*/ 0 h 12"/>
                  <a:gd name="T28" fmla="*/ 0 w 57"/>
                  <a:gd name="T29" fmla="*/ 0 h 12"/>
                  <a:gd name="T30" fmla="*/ 0 w 57"/>
                  <a:gd name="T31" fmla="*/ 0 h 12"/>
                  <a:gd name="T32" fmla="*/ 0 w 57"/>
                  <a:gd name="T33" fmla="*/ 0 h 12"/>
                  <a:gd name="T34" fmla="*/ 0 w 57"/>
                  <a:gd name="T35" fmla="*/ 0 h 12"/>
                  <a:gd name="T36" fmla="*/ 0 w 57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2"/>
                  <a:gd name="T59" fmla="*/ 57 w 57"/>
                  <a:gd name="T60" fmla="*/ 0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2">
                    <a:moveTo>
                      <a:pt x="5" y="0"/>
                    </a:moveTo>
                    <a:lnTo>
                      <a:pt x="3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3" y="12"/>
                    </a:lnTo>
                    <a:lnTo>
                      <a:pt x="49" y="12"/>
                    </a:lnTo>
                    <a:lnTo>
                      <a:pt x="51" y="12"/>
                    </a:lnTo>
                    <a:lnTo>
                      <a:pt x="53" y="12"/>
                    </a:lnTo>
                    <a:lnTo>
                      <a:pt x="55" y="10"/>
                    </a:lnTo>
                    <a:lnTo>
                      <a:pt x="57" y="8"/>
                    </a:lnTo>
                    <a:lnTo>
                      <a:pt x="57" y="6"/>
                    </a:lnTo>
                    <a:lnTo>
                      <a:pt x="55" y="4"/>
                    </a:lnTo>
                    <a:lnTo>
                      <a:pt x="53" y="2"/>
                    </a:lnTo>
                    <a:lnTo>
                      <a:pt x="51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38" name="Freeform 33"/>
              <p:cNvSpPr>
                <a:spLocks noChangeArrowheads="1"/>
              </p:cNvSpPr>
              <p:nvPr/>
            </p:nvSpPr>
            <p:spPr bwMode="auto">
              <a:xfrm>
                <a:off x="2204" y="1715"/>
                <a:ext cx="26" cy="1"/>
              </a:xfrm>
              <a:custGeom>
                <a:avLst/>
                <a:gdLst>
                  <a:gd name="T0" fmla="*/ 0 w 57"/>
                  <a:gd name="T1" fmla="*/ 0 h 14"/>
                  <a:gd name="T2" fmla="*/ 0 w 57"/>
                  <a:gd name="T3" fmla="*/ 0 h 14"/>
                  <a:gd name="T4" fmla="*/ 0 w 57"/>
                  <a:gd name="T5" fmla="*/ 0 h 14"/>
                  <a:gd name="T6" fmla="*/ 0 w 57"/>
                  <a:gd name="T7" fmla="*/ 0 h 14"/>
                  <a:gd name="T8" fmla="*/ 0 w 57"/>
                  <a:gd name="T9" fmla="*/ 0 h 14"/>
                  <a:gd name="T10" fmla="*/ 0 w 57"/>
                  <a:gd name="T11" fmla="*/ 0 h 14"/>
                  <a:gd name="T12" fmla="*/ 0 w 57"/>
                  <a:gd name="T13" fmla="*/ 0 h 14"/>
                  <a:gd name="T14" fmla="*/ 0 w 57"/>
                  <a:gd name="T15" fmla="*/ 0 h 14"/>
                  <a:gd name="T16" fmla="*/ 0 w 57"/>
                  <a:gd name="T17" fmla="*/ 0 h 14"/>
                  <a:gd name="T18" fmla="*/ 0 w 57"/>
                  <a:gd name="T19" fmla="*/ 0 h 14"/>
                  <a:gd name="T20" fmla="*/ 0 w 57"/>
                  <a:gd name="T21" fmla="*/ 0 h 14"/>
                  <a:gd name="T22" fmla="*/ 0 w 57"/>
                  <a:gd name="T23" fmla="*/ 0 h 14"/>
                  <a:gd name="T24" fmla="*/ 0 w 57"/>
                  <a:gd name="T25" fmla="*/ 0 h 14"/>
                  <a:gd name="T26" fmla="*/ 0 w 57"/>
                  <a:gd name="T27" fmla="*/ 0 h 14"/>
                  <a:gd name="T28" fmla="*/ 0 w 57"/>
                  <a:gd name="T29" fmla="*/ 0 h 14"/>
                  <a:gd name="T30" fmla="*/ 0 w 57"/>
                  <a:gd name="T31" fmla="*/ 0 h 14"/>
                  <a:gd name="T32" fmla="*/ 0 w 57"/>
                  <a:gd name="T33" fmla="*/ 0 h 14"/>
                  <a:gd name="T34" fmla="*/ 0 w 57"/>
                  <a:gd name="T35" fmla="*/ 0 h 14"/>
                  <a:gd name="T36" fmla="*/ 0 w 57"/>
                  <a:gd name="T37" fmla="*/ 0 h 1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4"/>
                  <a:gd name="T59" fmla="*/ 57 w 57"/>
                  <a:gd name="T60" fmla="*/ 14 h 1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4">
                    <a:moveTo>
                      <a:pt x="5" y="0"/>
                    </a:move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1" y="12"/>
                    </a:lnTo>
                    <a:lnTo>
                      <a:pt x="3" y="12"/>
                    </a:lnTo>
                    <a:lnTo>
                      <a:pt x="49" y="14"/>
                    </a:lnTo>
                    <a:lnTo>
                      <a:pt x="51" y="14"/>
                    </a:lnTo>
                    <a:lnTo>
                      <a:pt x="53" y="12"/>
                    </a:lnTo>
                    <a:lnTo>
                      <a:pt x="55" y="10"/>
                    </a:lnTo>
                    <a:lnTo>
                      <a:pt x="57" y="8"/>
                    </a:lnTo>
                    <a:lnTo>
                      <a:pt x="57" y="6"/>
                    </a:lnTo>
                    <a:lnTo>
                      <a:pt x="55" y="4"/>
                    </a:lnTo>
                    <a:lnTo>
                      <a:pt x="53" y="2"/>
                    </a:lnTo>
                    <a:lnTo>
                      <a:pt x="51" y="2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39" name="Freeform 34"/>
              <p:cNvSpPr>
                <a:spLocks noChangeArrowheads="1"/>
              </p:cNvSpPr>
              <p:nvPr/>
            </p:nvSpPr>
            <p:spPr bwMode="auto">
              <a:xfrm>
                <a:off x="2248" y="1716"/>
                <a:ext cx="26" cy="0"/>
              </a:xfrm>
              <a:custGeom>
                <a:avLst/>
                <a:gdLst>
                  <a:gd name="T0" fmla="*/ 0 w 57"/>
                  <a:gd name="T1" fmla="*/ 0 h 12"/>
                  <a:gd name="T2" fmla="*/ 0 w 57"/>
                  <a:gd name="T3" fmla="*/ 0 h 12"/>
                  <a:gd name="T4" fmla="*/ 0 w 57"/>
                  <a:gd name="T5" fmla="*/ 0 h 12"/>
                  <a:gd name="T6" fmla="*/ 0 w 57"/>
                  <a:gd name="T7" fmla="*/ 0 h 12"/>
                  <a:gd name="T8" fmla="*/ 0 w 57"/>
                  <a:gd name="T9" fmla="*/ 0 h 12"/>
                  <a:gd name="T10" fmla="*/ 0 w 57"/>
                  <a:gd name="T11" fmla="*/ 0 h 12"/>
                  <a:gd name="T12" fmla="*/ 0 w 57"/>
                  <a:gd name="T13" fmla="*/ 0 h 12"/>
                  <a:gd name="T14" fmla="*/ 0 w 57"/>
                  <a:gd name="T15" fmla="*/ 0 h 12"/>
                  <a:gd name="T16" fmla="*/ 0 w 57"/>
                  <a:gd name="T17" fmla="*/ 0 h 12"/>
                  <a:gd name="T18" fmla="*/ 0 w 57"/>
                  <a:gd name="T19" fmla="*/ 0 h 12"/>
                  <a:gd name="T20" fmla="*/ 0 w 57"/>
                  <a:gd name="T21" fmla="*/ 0 h 12"/>
                  <a:gd name="T22" fmla="*/ 0 w 57"/>
                  <a:gd name="T23" fmla="*/ 0 h 12"/>
                  <a:gd name="T24" fmla="*/ 0 w 57"/>
                  <a:gd name="T25" fmla="*/ 0 h 12"/>
                  <a:gd name="T26" fmla="*/ 0 w 57"/>
                  <a:gd name="T27" fmla="*/ 0 h 12"/>
                  <a:gd name="T28" fmla="*/ 0 w 57"/>
                  <a:gd name="T29" fmla="*/ 0 h 12"/>
                  <a:gd name="T30" fmla="*/ 0 w 57"/>
                  <a:gd name="T31" fmla="*/ 0 h 12"/>
                  <a:gd name="T32" fmla="*/ 0 w 57"/>
                  <a:gd name="T33" fmla="*/ 0 h 12"/>
                  <a:gd name="T34" fmla="*/ 0 w 57"/>
                  <a:gd name="T35" fmla="*/ 0 h 12"/>
                  <a:gd name="T36" fmla="*/ 0 w 57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2"/>
                  <a:gd name="T59" fmla="*/ 57 w 57"/>
                  <a:gd name="T60" fmla="*/ 0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2">
                    <a:moveTo>
                      <a:pt x="5" y="0"/>
                    </a:moveTo>
                    <a:lnTo>
                      <a:pt x="3" y="0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1" y="10"/>
                    </a:lnTo>
                    <a:lnTo>
                      <a:pt x="3" y="12"/>
                    </a:lnTo>
                    <a:lnTo>
                      <a:pt x="49" y="12"/>
                    </a:lnTo>
                    <a:lnTo>
                      <a:pt x="51" y="12"/>
                    </a:lnTo>
                    <a:lnTo>
                      <a:pt x="53" y="10"/>
                    </a:lnTo>
                    <a:lnTo>
                      <a:pt x="55" y="8"/>
                    </a:lnTo>
                    <a:lnTo>
                      <a:pt x="57" y="6"/>
                    </a:lnTo>
                    <a:lnTo>
                      <a:pt x="57" y="4"/>
                    </a:lnTo>
                    <a:lnTo>
                      <a:pt x="55" y="2"/>
                    </a:lnTo>
                    <a:lnTo>
                      <a:pt x="53" y="0"/>
                    </a:lnTo>
                    <a:lnTo>
                      <a:pt x="51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40" name="Freeform 35"/>
              <p:cNvSpPr>
                <a:spLocks noChangeArrowheads="1"/>
              </p:cNvSpPr>
              <p:nvPr/>
            </p:nvSpPr>
            <p:spPr bwMode="auto">
              <a:xfrm>
                <a:off x="2293" y="1716"/>
                <a:ext cx="3" cy="0"/>
              </a:xfrm>
              <a:custGeom>
                <a:avLst/>
                <a:gdLst>
                  <a:gd name="T0" fmla="*/ 0 w 16"/>
                  <a:gd name="T1" fmla="*/ 0 h 12"/>
                  <a:gd name="T2" fmla="*/ 0 w 16"/>
                  <a:gd name="T3" fmla="*/ 0 h 12"/>
                  <a:gd name="T4" fmla="*/ 0 w 16"/>
                  <a:gd name="T5" fmla="*/ 0 h 12"/>
                  <a:gd name="T6" fmla="*/ 0 w 16"/>
                  <a:gd name="T7" fmla="*/ 0 h 12"/>
                  <a:gd name="T8" fmla="*/ 0 w 16"/>
                  <a:gd name="T9" fmla="*/ 0 h 12"/>
                  <a:gd name="T10" fmla="*/ 0 w 16"/>
                  <a:gd name="T11" fmla="*/ 0 h 12"/>
                  <a:gd name="T12" fmla="*/ 0 w 16"/>
                  <a:gd name="T13" fmla="*/ 0 h 12"/>
                  <a:gd name="T14" fmla="*/ 0 w 16"/>
                  <a:gd name="T15" fmla="*/ 0 h 12"/>
                  <a:gd name="T16" fmla="*/ 0 w 16"/>
                  <a:gd name="T17" fmla="*/ 0 h 12"/>
                  <a:gd name="T18" fmla="*/ 0 w 16"/>
                  <a:gd name="T19" fmla="*/ 0 h 12"/>
                  <a:gd name="T20" fmla="*/ 0 w 16"/>
                  <a:gd name="T21" fmla="*/ 0 h 12"/>
                  <a:gd name="T22" fmla="*/ 0 w 16"/>
                  <a:gd name="T23" fmla="*/ 0 h 12"/>
                  <a:gd name="T24" fmla="*/ 0 w 16"/>
                  <a:gd name="T25" fmla="*/ 0 h 12"/>
                  <a:gd name="T26" fmla="*/ 0 w 16"/>
                  <a:gd name="T27" fmla="*/ 0 h 12"/>
                  <a:gd name="T28" fmla="*/ 0 w 16"/>
                  <a:gd name="T29" fmla="*/ 0 h 12"/>
                  <a:gd name="T30" fmla="*/ 0 w 16"/>
                  <a:gd name="T31" fmla="*/ 0 h 12"/>
                  <a:gd name="T32" fmla="*/ 0 w 16"/>
                  <a:gd name="T33" fmla="*/ 0 h 12"/>
                  <a:gd name="T34" fmla="*/ 0 w 16"/>
                  <a:gd name="T35" fmla="*/ 0 h 12"/>
                  <a:gd name="T36" fmla="*/ 0 w 16"/>
                  <a:gd name="T37" fmla="*/ 0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"/>
                  <a:gd name="T58" fmla="*/ 0 h 12"/>
                  <a:gd name="T59" fmla="*/ 16 w 16"/>
                  <a:gd name="T60" fmla="*/ 0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" h="12">
                    <a:moveTo>
                      <a:pt x="6" y="0"/>
                    </a:move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10"/>
                    </a:lnTo>
                    <a:lnTo>
                      <a:pt x="4" y="12"/>
                    </a:lnTo>
                    <a:lnTo>
                      <a:pt x="10" y="12"/>
                    </a:lnTo>
                    <a:lnTo>
                      <a:pt x="12" y="10"/>
                    </a:lnTo>
                    <a:lnTo>
                      <a:pt x="14" y="8"/>
                    </a:lnTo>
                    <a:lnTo>
                      <a:pt x="16" y="6"/>
                    </a:lnTo>
                    <a:lnTo>
                      <a:pt x="14" y="4"/>
                    </a:lnTo>
                    <a:lnTo>
                      <a:pt x="12" y="2"/>
                    </a:lnTo>
                    <a:lnTo>
                      <a:pt x="12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41" name="Freeform 36"/>
              <p:cNvSpPr>
                <a:spLocks noChangeArrowheads="1"/>
              </p:cNvSpPr>
              <p:nvPr/>
            </p:nvSpPr>
            <p:spPr bwMode="auto">
              <a:xfrm>
                <a:off x="2053" y="1683"/>
                <a:ext cx="62" cy="62"/>
              </a:xfrm>
              <a:custGeom>
                <a:avLst/>
                <a:gdLst>
                  <a:gd name="T0" fmla="*/ 1 w 123"/>
                  <a:gd name="T1" fmla="*/ 0 h 124"/>
                  <a:gd name="T2" fmla="*/ 0 w 123"/>
                  <a:gd name="T3" fmla="*/ 1 h 124"/>
                  <a:gd name="T4" fmla="*/ 1 w 123"/>
                  <a:gd name="T5" fmla="*/ 1 h 124"/>
                  <a:gd name="T6" fmla="*/ 1 w 123"/>
                  <a:gd name="T7" fmla="*/ 0 h 1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3"/>
                  <a:gd name="T13" fmla="*/ 0 h 124"/>
                  <a:gd name="T14" fmla="*/ 123 w 123"/>
                  <a:gd name="T15" fmla="*/ 124 h 1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3" h="124">
                    <a:moveTo>
                      <a:pt x="123" y="0"/>
                    </a:moveTo>
                    <a:lnTo>
                      <a:pt x="0" y="63"/>
                    </a:lnTo>
                    <a:lnTo>
                      <a:pt x="123" y="124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42" name="Freeform 37"/>
              <p:cNvSpPr>
                <a:spLocks noChangeArrowheads="1"/>
              </p:cNvSpPr>
              <p:nvPr/>
            </p:nvSpPr>
            <p:spPr bwMode="auto">
              <a:xfrm>
                <a:off x="2296" y="1685"/>
                <a:ext cx="62" cy="62"/>
              </a:xfrm>
              <a:custGeom>
                <a:avLst/>
                <a:gdLst>
                  <a:gd name="T0" fmla="*/ 0 w 124"/>
                  <a:gd name="T1" fmla="*/ 1 h 124"/>
                  <a:gd name="T2" fmla="*/ 1 w 124"/>
                  <a:gd name="T3" fmla="*/ 1 h 124"/>
                  <a:gd name="T4" fmla="*/ 0 w 124"/>
                  <a:gd name="T5" fmla="*/ 0 h 124"/>
                  <a:gd name="T6" fmla="*/ 0 w 124"/>
                  <a:gd name="T7" fmla="*/ 1 h 1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4"/>
                  <a:gd name="T13" fmla="*/ 0 h 124"/>
                  <a:gd name="T14" fmla="*/ 124 w 124"/>
                  <a:gd name="T15" fmla="*/ 124 h 1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4" h="124">
                    <a:moveTo>
                      <a:pt x="0" y="124"/>
                    </a:moveTo>
                    <a:lnTo>
                      <a:pt x="124" y="61"/>
                    </a:lnTo>
                    <a:lnTo>
                      <a:pt x="0" y="0"/>
                    </a:lnTo>
                    <a:lnTo>
                      <a:pt x="0" y="1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</p:grpSp>
        <p:grpSp>
          <p:nvGrpSpPr>
            <p:cNvPr id="43" name="Group 38"/>
            <p:cNvGrpSpPr>
              <a:grpSpLocks/>
            </p:cNvGrpSpPr>
            <p:nvPr/>
          </p:nvGrpSpPr>
          <p:grpSpPr bwMode="auto">
            <a:xfrm>
              <a:off x="3259138" y="4049713"/>
              <a:ext cx="877887" cy="98425"/>
              <a:chOff x="2053" y="2551"/>
              <a:chExt cx="553" cy="62"/>
            </a:xfrm>
          </p:grpSpPr>
          <p:sp>
            <p:nvSpPr>
              <p:cNvPr id="44" name="Line 39"/>
              <p:cNvSpPr>
                <a:spLocks noChangeShapeType="1"/>
              </p:cNvSpPr>
              <p:nvPr/>
            </p:nvSpPr>
            <p:spPr bwMode="auto">
              <a:xfrm>
                <a:off x="2053" y="2584"/>
                <a:ext cx="489" cy="0"/>
              </a:xfrm>
              <a:prstGeom prst="line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5" name="Freeform 40"/>
              <p:cNvSpPr>
                <a:spLocks noChangeArrowheads="1"/>
              </p:cNvSpPr>
              <p:nvPr/>
            </p:nvSpPr>
            <p:spPr bwMode="auto">
              <a:xfrm>
                <a:off x="2545" y="2551"/>
                <a:ext cx="61" cy="62"/>
              </a:xfrm>
              <a:custGeom>
                <a:avLst/>
                <a:gdLst>
                  <a:gd name="T0" fmla="*/ 0 w 124"/>
                  <a:gd name="T1" fmla="*/ 1 h 124"/>
                  <a:gd name="T2" fmla="*/ 0 w 124"/>
                  <a:gd name="T3" fmla="*/ 1 h 124"/>
                  <a:gd name="T4" fmla="*/ 0 w 124"/>
                  <a:gd name="T5" fmla="*/ 0 h 124"/>
                  <a:gd name="T6" fmla="*/ 0 w 124"/>
                  <a:gd name="T7" fmla="*/ 1 h 1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4"/>
                  <a:gd name="T13" fmla="*/ 0 h 124"/>
                  <a:gd name="T14" fmla="*/ 124 w 124"/>
                  <a:gd name="T15" fmla="*/ 124 h 1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4" h="124">
                    <a:moveTo>
                      <a:pt x="0" y="124"/>
                    </a:moveTo>
                    <a:lnTo>
                      <a:pt x="124" y="61"/>
                    </a:lnTo>
                    <a:lnTo>
                      <a:pt x="0" y="0"/>
                    </a:lnTo>
                    <a:lnTo>
                      <a:pt x="0" y="1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</p:grpSp>
        <p:grpSp>
          <p:nvGrpSpPr>
            <p:cNvPr id="46" name="Group 41"/>
            <p:cNvGrpSpPr>
              <a:grpSpLocks/>
            </p:cNvGrpSpPr>
            <p:nvPr/>
          </p:nvGrpSpPr>
          <p:grpSpPr bwMode="auto">
            <a:xfrm>
              <a:off x="4338638" y="3082925"/>
              <a:ext cx="98425" cy="768350"/>
              <a:chOff x="2733" y="1942"/>
              <a:chExt cx="62" cy="484"/>
            </a:xfrm>
          </p:grpSpPr>
          <p:sp>
            <p:nvSpPr>
              <p:cNvPr id="47" name="Line 42"/>
              <p:cNvSpPr>
                <a:spLocks noChangeShapeType="1"/>
              </p:cNvSpPr>
              <p:nvPr/>
            </p:nvSpPr>
            <p:spPr bwMode="auto">
              <a:xfrm>
                <a:off x="2766" y="1942"/>
                <a:ext cx="0" cy="418"/>
              </a:xfrm>
              <a:prstGeom prst="line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8" name="Freeform 43"/>
              <p:cNvSpPr>
                <a:spLocks noChangeArrowheads="1"/>
              </p:cNvSpPr>
              <p:nvPr/>
            </p:nvSpPr>
            <p:spPr bwMode="auto">
              <a:xfrm>
                <a:off x="2733" y="2364"/>
                <a:ext cx="62" cy="62"/>
              </a:xfrm>
              <a:custGeom>
                <a:avLst/>
                <a:gdLst>
                  <a:gd name="T0" fmla="*/ 0 w 124"/>
                  <a:gd name="T1" fmla="*/ 0 h 124"/>
                  <a:gd name="T2" fmla="*/ 1 w 124"/>
                  <a:gd name="T3" fmla="*/ 1 h 124"/>
                  <a:gd name="T4" fmla="*/ 1 w 124"/>
                  <a:gd name="T5" fmla="*/ 0 h 124"/>
                  <a:gd name="T6" fmla="*/ 0 w 124"/>
                  <a:gd name="T7" fmla="*/ 0 h 1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4"/>
                  <a:gd name="T13" fmla="*/ 0 h 124"/>
                  <a:gd name="T14" fmla="*/ 124 w 124"/>
                  <a:gd name="T15" fmla="*/ 124 h 1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4" h="124">
                    <a:moveTo>
                      <a:pt x="0" y="0"/>
                    </a:moveTo>
                    <a:lnTo>
                      <a:pt x="63" y="124"/>
                    </a:lnTo>
                    <a:lnTo>
                      <a:pt x="1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</p:grpSp>
        <p:grpSp>
          <p:nvGrpSpPr>
            <p:cNvPr id="49" name="Group 44"/>
            <p:cNvGrpSpPr>
              <a:grpSpLocks/>
            </p:cNvGrpSpPr>
            <p:nvPr/>
          </p:nvGrpSpPr>
          <p:grpSpPr bwMode="auto">
            <a:xfrm>
              <a:off x="4616450" y="4054475"/>
              <a:ext cx="582613" cy="98425"/>
              <a:chOff x="2908" y="2554"/>
              <a:chExt cx="367" cy="62"/>
            </a:xfrm>
          </p:grpSpPr>
          <p:sp>
            <p:nvSpPr>
              <p:cNvPr id="50" name="Line 45"/>
              <p:cNvSpPr>
                <a:spLocks noChangeShapeType="1"/>
              </p:cNvSpPr>
              <p:nvPr/>
            </p:nvSpPr>
            <p:spPr bwMode="auto">
              <a:xfrm>
                <a:off x="2908" y="2588"/>
                <a:ext cx="302" cy="0"/>
              </a:xfrm>
              <a:prstGeom prst="line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1" name="Freeform 46"/>
              <p:cNvSpPr>
                <a:spLocks noChangeArrowheads="1"/>
              </p:cNvSpPr>
              <p:nvPr/>
            </p:nvSpPr>
            <p:spPr bwMode="auto">
              <a:xfrm>
                <a:off x="3213" y="2554"/>
                <a:ext cx="62" cy="62"/>
              </a:xfrm>
              <a:custGeom>
                <a:avLst/>
                <a:gdLst>
                  <a:gd name="T0" fmla="*/ 0 w 123"/>
                  <a:gd name="T1" fmla="*/ 1 h 123"/>
                  <a:gd name="T2" fmla="*/ 1 w 123"/>
                  <a:gd name="T3" fmla="*/ 1 h 123"/>
                  <a:gd name="T4" fmla="*/ 0 w 123"/>
                  <a:gd name="T5" fmla="*/ 0 h 123"/>
                  <a:gd name="T6" fmla="*/ 0 w 123"/>
                  <a:gd name="T7" fmla="*/ 1 h 12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3"/>
                  <a:gd name="T13" fmla="*/ 0 h 123"/>
                  <a:gd name="T14" fmla="*/ 123 w 123"/>
                  <a:gd name="T15" fmla="*/ 123 h 12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3" h="123">
                    <a:moveTo>
                      <a:pt x="0" y="123"/>
                    </a:moveTo>
                    <a:lnTo>
                      <a:pt x="123" y="60"/>
                    </a:lnTo>
                    <a:lnTo>
                      <a:pt x="0" y="0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</p:grpSp>
        <p:grpSp>
          <p:nvGrpSpPr>
            <p:cNvPr id="52" name="Group 47"/>
            <p:cNvGrpSpPr>
              <a:grpSpLocks/>
            </p:cNvGrpSpPr>
            <p:nvPr/>
          </p:nvGrpSpPr>
          <p:grpSpPr bwMode="auto">
            <a:xfrm>
              <a:off x="6519863" y="4067175"/>
              <a:ext cx="484187" cy="98425"/>
              <a:chOff x="4107" y="2562"/>
              <a:chExt cx="305" cy="62"/>
            </a:xfrm>
          </p:grpSpPr>
          <p:sp>
            <p:nvSpPr>
              <p:cNvPr id="53" name="Line 48"/>
              <p:cNvSpPr>
                <a:spLocks noChangeShapeType="1"/>
              </p:cNvSpPr>
              <p:nvPr/>
            </p:nvSpPr>
            <p:spPr bwMode="auto">
              <a:xfrm>
                <a:off x="4107" y="2595"/>
                <a:ext cx="239" cy="0"/>
              </a:xfrm>
              <a:prstGeom prst="line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4" name="Freeform 49"/>
              <p:cNvSpPr>
                <a:spLocks noChangeArrowheads="1"/>
              </p:cNvSpPr>
              <p:nvPr/>
            </p:nvSpPr>
            <p:spPr bwMode="auto">
              <a:xfrm>
                <a:off x="4350" y="2562"/>
                <a:ext cx="62" cy="62"/>
              </a:xfrm>
              <a:custGeom>
                <a:avLst/>
                <a:gdLst>
                  <a:gd name="T0" fmla="*/ 0 w 123"/>
                  <a:gd name="T1" fmla="*/ 1 h 124"/>
                  <a:gd name="T2" fmla="*/ 1 w 123"/>
                  <a:gd name="T3" fmla="*/ 1 h 124"/>
                  <a:gd name="T4" fmla="*/ 0 w 123"/>
                  <a:gd name="T5" fmla="*/ 0 h 124"/>
                  <a:gd name="T6" fmla="*/ 0 w 123"/>
                  <a:gd name="T7" fmla="*/ 1 h 1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3"/>
                  <a:gd name="T13" fmla="*/ 0 h 124"/>
                  <a:gd name="T14" fmla="*/ 123 w 123"/>
                  <a:gd name="T15" fmla="*/ 124 h 1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3" h="124">
                    <a:moveTo>
                      <a:pt x="0" y="124"/>
                    </a:moveTo>
                    <a:lnTo>
                      <a:pt x="123" y="61"/>
                    </a:lnTo>
                    <a:lnTo>
                      <a:pt x="0" y="0"/>
                    </a:lnTo>
                    <a:lnTo>
                      <a:pt x="0" y="1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</p:grpSp>
        <p:grpSp>
          <p:nvGrpSpPr>
            <p:cNvPr id="55" name="Group 50"/>
            <p:cNvGrpSpPr>
              <a:grpSpLocks/>
            </p:cNvGrpSpPr>
            <p:nvPr/>
          </p:nvGrpSpPr>
          <p:grpSpPr bwMode="auto">
            <a:xfrm>
              <a:off x="2549525" y="4451350"/>
              <a:ext cx="98425" cy="676275"/>
              <a:chOff x="1606" y="2804"/>
              <a:chExt cx="62" cy="426"/>
            </a:xfrm>
          </p:grpSpPr>
          <p:sp>
            <p:nvSpPr>
              <p:cNvPr id="56" name="Line 51"/>
              <p:cNvSpPr>
                <a:spLocks noChangeShapeType="1"/>
              </p:cNvSpPr>
              <p:nvPr/>
            </p:nvSpPr>
            <p:spPr bwMode="auto">
              <a:xfrm>
                <a:off x="1639" y="2870"/>
                <a:ext cx="0" cy="294"/>
              </a:xfrm>
              <a:prstGeom prst="line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7" name="Freeform 52"/>
              <p:cNvSpPr>
                <a:spLocks noChangeArrowheads="1"/>
              </p:cNvSpPr>
              <p:nvPr/>
            </p:nvSpPr>
            <p:spPr bwMode="auto">
              <a:xfrm>
                <a:off x="1606" y="2804"/>
                <a:ext cx="62" cy="62"/>
              </a:xfrm>
              <a:custGeom>
                <a:avLst/>
                <a:gdLst>
                  <a:gd name="T0" fmla="*/ 1 w 123"/>
                  <a:gd name="T1" fmla="*/ 1 h 123"/>
                  <a:gd name="T2" fmla="*/ 1 w 123"/>
                  <a:gd name="T3" fmla="*/ 0 h 123"/>
                  <a:gd name="T4" fmla="*/ 0 w 123"/>
                  <a:gd name="T5" fmla="*/ 1 h 123"/>
                  <a:gd name="T6" fmla="*/ 1 w 123"/>
                  <a:gd name="T7" fmla="*/ 1 h 12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3"/>
                  <a:gd name="T13" fmla="*/ 0 h 123"/>
                  <a:gd name="T14" fmla="*/ 123 w 123"/>
                  <a:gd name="T15" fmla="*/ 123 h 12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3" h="123">
                    <a:moveTo>
                      <a:pt x="123" y="123"/>
                    </a:moveTo>
                    <a:lnTo>
                      <a:pt x="61" y="0"/>
                    </a:lnTo>
                    <a:lnTo>
                      <a:pt x="0" y="123"/>
                    </a:lnTo>
                    <a:lnTo>
                      <a:pt x="123" y="1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58" name="Freeform 53"/>
              <p:cNvSpPr>
                <a:spLocks noChangeArrowheads="1"/>
              </p:cNvSpPr>
              <p:nvPr/>
            </p:nvSpPr>
            <p:spPr bwMode="auto">
              <a:xfrm>
                <a:off x="1606" y="3168"/>
                <a:ext cx="62" cy="62"/>
              </a:xfrm>
              <a:custGeom>
                <a:avLst/>
                <a:gdLst>
                  <a:gd name="T0" fmla="*/ 0 w 123"/>
                  <a:gd name="T1" fmla="*/ 0 h 124"/>
                  <a:gd name="T2" fmla="*/ 1 w 123"/>
                  <a:gd name="T3" fmla="*/ 1 h 124"/>
                  <a:gd name="T4" fmla="*/ 1 w 123"/>
                  <a:gd name="T5" fmla="*/ 0 h 124"/>
                  <a:gd name="T6" fmla="*/ 0 w 123"/>
                  <a:gd name="T7" fmla="*/ 0 h 1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3"/>
                  <a:gd name="T13" fmla="*/ 0 h 124"/>
                  <a:gd name="T14" fmla="*/ 123 w 123"/>
                  <a:gd name="T15" fmla="*/ 124 h 1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3" h="124">
                    <a:moveTo>
                      <a:pt x="0" y="0"/>
                    </a:moveTo>
                    <a:lnTo>
                      <a:pt x="63" y="124"/>
                    </a:lnTo>
                    <a:lnTo>
                      <a:pt x="12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</p:grpSp>
        <p:sp>
          <p:nvSpPr>
            <p:cNvPr id="59" name="Line 54"/>
            <p:cNvSpPr>
              <a:spLocks noChangeShapeType="1"/>
            </p:cNvSpPr>
            <p:nvPr/>
          </p:nvSpPr>
          <p:spPr bwMode="auto">
            <a:xfrm>
              <a:off x="2613025" y="4811713"/>
              <a:ext cx="5080000" cy="1587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grpSp>
          <p:nvGrpSpPr>
            <p:cNvPr id="60" name="Group 55"/>
            <p:cNvGrpSpPr>
              <a:grpSpLocks/>
            </p:cNvGrpSpPr>
            <p:nvPr/>
          </p:nvGrpSpPr>
          <p:grpSpPr bwMode="auto">
            <a:xfrm>
              <a:off x="7650163" y="4452938"/>
              <a:ext cx="98425" cy="349250"/>
              <a:chOff x="4819" y="2805"/>
              <a:chExt cx="62" cy="220"/>
            </a:xfrm>
          </p:grpSpPr>
          <p:sp>
            <p:nvSpPr>
              <p:cNvPr id="61" name="Line 56"/>
              <p:cNvSpPr>
                <a:spLocks noChangeShapeType="1"/>
              </p:cNvSpPr>
              <p:nvPr/>
            </p:nvSpPr>
            <p:spPr bwMode="auto">
              <a:xfrm>
                <a:off x="4853" y="2872"/>
                <a:ext cx="0" cy="153"/>
              </a:xfrm>
              <a:prstGeom prst="line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62" name="Freeform 57"/>
              <p:cNvSpPr>
                <a:spLocks noChangeArrowheads="1"/>
              </p:cNvSpPr>
              <p:nvPr/>
            </p:nvSpPr>
            <p:spPr bwMode="auto">
              <a:xfrm>
                <a:off x="4819" y="2805"/>
                <a:ext cx="62" cy="62"/>
              </a:xfrm>
              <a:custGeom>
                <a:avLst/>
                <a:gdLst>
                  <a:gd name="T0" fmla="*/ 1 w 124"/>
                  <a:gd name="T1" fmla="*/ 1 h 123"/>
                  <a:gd name="T2" fmla="*/ 1 w 124"/>
                  <a:gd name="T3" fmla="*/ 0 h 123"/>
                  <a:gd name="T4" fmla="*/ 0 w 124"/>
                  <a:gd name="T5" fmla="*/ 1 h 123"/>
                  <a:gd name="T6" fmla="*/ 1 w 124"/>
                  <a:gd name="T7" fmla="*/ 1 h 12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4"/>
                  <a:gd name="T13" fmla="*/ 0 h 123"/>
                  <a:gd name="T14" fmla="*/ 124 w 124"/>
                  <a:gd name="T15" fmla="*/ 123 h 12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4" h="123">
                    <a:moveTo>
                      <a:pt x="124" y="123"/>
                    </a:moveTo>
                    <a:lnTo>
                      <a:pt x="61" y="0"/>
                    </a:lnTo>
                    <a:lnTo>
                      <a:pt x="0" y="123"/>
                    </a:lnTo>
                    <a:lnTo>
                      <a:pt x="124" y="1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</p:grpSp>
        <p:grpSp>
          <p:nvGrpSpPr>
            <p:cNvPr id="63" name="Group 58"/>
            <p:cNvGrpSpPr>
              <a:grpSpLocks/>
            </p:cNvGrpSpPr>
            <p:nvPr/>
          </p:nvGrpSpPr>
          <p:grpSpPr bwMode="auto">
            <a:xfrm>
              <a:off x="2616200" y="1914525"/>
              <a:ext cx="5075238" cy="1588"/>
              <a:chOff x="1648" y="1206"/>
              <a:chExt cx="3197" cy="1"/>
            </a:xfrm>
          </p:grpSpPr>
          <p:sp>
            <p:nvSpPr>
              <p:cNvPr id="64" name="Freeform 59"/>
              <p:cNvSpPr>
                <a:spLocks noChangeArrowheads="1"/>
              </p:cNvSpPr>
              <p:nvPr/>
            </p:nvSpPr>
            <p:spPr bwMode="auto">
              <a:xfrm>
                <a:off x="1648" y="1206"/>
                <a:ext cx="25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7" y="0"/>
                    </a:moveTo>
                    <a:lnTo>
                      <a:pt x="6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5"/>
                    </a:lnTo>
                    <a:lnTo>
                      <a:pt x="2" y="7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49" y="11"/>
                    </a:lnTo>
                    <a:lnTo>
                      <a:pt x="51" y="11"/>
                    </a:lnTo>
                    <a:lnTo>
                      <a:pt x="53" y="11"/>
                    </a:lnTo>
                    <a:lnTo>
                      <a:pt x="55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5" y="4"/>
                    </a:lnTo>
                    <a:lnTo>
                      <a:pt x="53" y="2"/>
                    </a:lnTo>
                    <a:lnTo>
                      <a:pt x="51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65" name="Freeform 60"/>
              <p:cNvSpPr>
                <a:spLocks noChangeArrowheads="1"/>
              </p:cNvSpPr>
              <p:nvPr/>
            </p:nvSpPr>
            <p:spPr bwMode="auto">
              <a:xfrm>
                <a:off x="1692" y="1206"/>
                <a:ext cx="25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49" y="11"/>
                    </a:lnTo>
                    <a:lnTo>
                      <a:pt x="51" y="11"/>
                    </a:lnTo>
                    <a:lnTo>
                      <a:pt x="53" y="11"/>
                    </a:lnTo>
                    <a:lnTo>
                      <a:pt x="55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5" y="4"/>
                    </a:lnTo>
                    <a:lnTo>
                      <a:pt x="53" y="2"/>
                    </a:lnTo>
                    <a:lnTo>
                      <a:pt x="51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66" name="Freeform 61"/>
              <p:cNvSpPr>
                <a:spLocks noChangeArrowheads="1"/>
              </p:cNvSpPr>
              <p:nvPr/>
            </p:nvSpPr>
            <p:spPr bwMode="auto">
              <a:xfrm>
                <a:off x="1736" y="1206"/>
                <a:ext cx="25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5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49" y="11"/>
                    </a:lnTo>
                    <a:lnTo>
                      <a:pt x="51" y="11"/>
                    </a:lnTo>
                    <a:lnTo>
                      <a:pt x="53" y="11"/>
                    </a:lnTo>
                    <a:lnTo>
                      <a:pt x="55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5" y="4"/>
                    </a:lnTo>
                    <a:lnTo>
                      <a:pt x="53" y="2"/>
                    </a:lnTo>
                    <a:lnTo>
                      <a:pt x="51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67" name="Freeform 62"/>
              <p:cNvSpPr>
                <a:spLocks noChangeArrowheads="1"/>
              </p:cNvSpPr>
              <p:nvPr/>
            </p:nvSpPr>
            <p:spPr bwMode="auto">
              <a:xfrm>
                <a:off x="1780" y="1206"/>
                <a:ext cx="25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5" y="0"/>
                    </a:moveTo>
                    <a:lnTo>
                      <a:pt x="3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3" y="11"/>
                    </a:lnTo>
                    <a:lnTo>
                      <a:pt x="49" y="11"/>
                    </a:lnTo>
                    <a:lnTo>
                      <a:pt x="51" y="11"/>
                    </a:lnTo>
                    <a:lnTo>
                      <a:pt x="53" y="11"/>
                    </a:lnTo>
                    <a:lnTo>
                      <a:pt x="55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5" y="4"/>
                    </a:lnTo>
                    <a:lnTo>
                      <a:pt x="53" y="2"/>
                    </a:lnTo>
                    <a:lnTo>
                      <a:pt x="51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68" name="Freeform 63"/>
              <p:cNvSpPr>
                <a:spLocks noChangeArrowheads="1"/>
              </p:cNvSpPr>
              <p:nvPr/>
            </p:nvSpPr>
            <p:spPr bwMode="auto">
              <a:xfrm>
                <a:off x="1824" y="1206"/>
                <a:ext cx="25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5" y="0"/>
                    </a:moveTo>
                    <a:lnTo>
                      <a:pt x="3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3" y="11"/>
                    </a:lnTo>
                    <a:lnTo>
                      <a:pt x="49" y="11"/>
                    </a:lnTo>
                    <a:lnTo>
                      <a:pt x="51" y="11"/>
                    </a:lnTo>
                    <a:lnTo>
                      <a:pt x="53" y="11"/>
                    </a:lnTo>
                    <a:lnTo>
                      <a:pt x="55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5" y="4"/>
                    </a:lnTo>
                    <a:lnTo>
                      <a:pt x="53" y="2"/>
                    </a:lnTo>
                    <a:lnTo>
                      <a:pt x="51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69" name="Freeform 64"/>
              <p:cNvSpPr>
                <a:spLocks noChangeArrowheads="1"/>
              </p:cNvSpPr>
              <p:nvPr/>
            </p:nvSpPr>
            <p:spPr bwMode="auto">
              <a:xfrm>
                <a:off x="1868" y="1206"/>
                <a:ext cx="25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5" y="0"/>
                    </a:move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1" y="11"/>
                    </a:lnTo>
                    <a:lnTo>
                      <a:pt x="3" y="11"/>
                    </a:lnTo>
                    <a:lnTo>
                      <a:pt x="49" y="11"/>
                    </a:lnTo>
                    <a:lnTo>
                      <a:pt x="51" y="11"/>
                    </a:lnTo>
                    <a:lnTo>
                      <a:pt x="53" y="11"/>
                    </a:lnTo>
                    <a:lnTo>
                      <a:pt x="55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5" y="4"/>
                    </a:lnTo>
                    <a:lnTo>
                      <a:pt x="53" y="2"/>
                    </a:lnTo>
                    <a:lnTo>
                      <a:pt x="51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70" name="Freeform 65"/>
              <p:cNvSpPr>
                <a:spLocks noChangeArrowheads="1"/>
              </p:cNvSpPr>
              <p:nvPr/>
            </p:nvSpPr>
            <p:spPr bwMode="auto">
              <a:xfrm>
                <a:off x="1913" y="1206"/>
                <a:ext cx="25" cy="1"/>
              </a:xfrm>
              <a:custGeom>
                <a:avLst/>
                <a:gdLst>
                  <a:gd name="T0" fmla="*/ 0 w 58"/>
                  <a:gd name="T1" fmla="*/ 0 h 11"/>
                  <a:gd name="T2" fmla="*/ 0 w 58"/>
                  <a:gd name="T3" fmla="*/ 0 h 11"/>
                  <a:gd name="T4" fmla="*/ 0 w 58"/>
                  <a:gd name="T5" fmla="*/ 0 h 11"/>
                  <a:gd name="T6" fmla="*/ 0 w 58"/>
                  <a:gd name="T7" fmla="*/ 0 h 11"/>
                  <a:gd name="T8" fmla="*/ 0 w 58"/>
                  <a:gd name="T9" fmla="*/ 0 h 11"/>
                  <a:gd name="T10" fmla="*/ 0 w 58"/>
                  <a:gd name="T11" fmla="*/ 0 h 11"/>
                  <a:gd name="T12" fmla="*/ 0 w 58"/>
                  <a:gd name="T13" fmla="*/ 0 h 11"/>
                  <a:gd name="T14" fmla="*/ 0 w 58"/>
                  <a:gd name="T15" fmla="*/ 0 h 11"/>
                  <a:gd name="T16" fmla="*/ 0 w 58"/>
                  <a:gd name="T17" fmla="*/ 0 h 11"/>
                  <a:gd name="T18" fmla="*/ 0 w 58"/>
                  <a:gd name="T19" fmla="*/ 0 h 11"/>
                  <a:gd name="T20" fmla="*/ 0 w 58"/>
                  <a:gd name="T21" fmla="*/ 0 h 11"/>
                  <a:gd name="T22" fmla="*/ 0 w 58"/>
                  <a:gd name="T23" fmla="*/ 0 h 11"/>
                  <a:gd name="T24" fmla="*/ 0 w 58"/>
                  <a:gd name="T25" fmla="*/ 0 h 11"/>
                  <a:gd name="T26" fmla="*/ 0 w 58"/>
                  <a:gd name="T27" fmla="*/ 0 h 11"/>
                  <a:gd name="T28" fmla="*/ 0 w 58"/>
                  <a:gd name="T29" fmla="*/ 0 h 11"/>
                  <a:gd name="T30" fmla="*/ 0 w 58"/>
                  <a:gd name="T31" fmla="*/ 0 h 11"/>
                  <a:gd name="T32" fmla="*/ 0 w 58"/>
                  <a:gd name="T33" fmla="*/ 0 h 11"/>
                  <a:gd name="T34" fmla="*/ 0 w 58"/>
                  <a:gd name="T35" fmla="*/ 0 h 11"/>
                  <a:gd name="T36" fmla="*/ 0 w 58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8"/>
                  <a:gd name="T58" fmla="*/ 0 h 11"/>
                  <a:gd name="T59" fmla="*/ 58 w 58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8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50" y="11"/>
                    </a:lnTo>
                    <a:lnTo>
                      <a:pt x="52" y="11"/>
                    </a:lnTo>
                    <a:lnTo>
                      <a:pt x="54" y="11"/>
                    </a:lnTo>
                    <a:lnTo>
                      <a:pt x="56" y="9"/>
                    </a:lnTo>
                    <a:lnTo>
                      <a:pt x="58" y="7"/>
                    </a:lnTo>
                    <a:lnTo>
                      <a:pt x="58" y="5"/>
                    </a:lnTo>
                    <a:lnTo>
                      <a:pt x="56" y="4"/>
                    </a:lnTo>
                    <a:lnTo>
                      <a:pt x="54" y="2"/>
                    </a:lnTo>
                    <a:lnTo>
                      <a:pt x="52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71" name="Freeform 66"/>
              <p:cNvSpPr>
                <a:spLocks noChangeArrowheads="1"/>
              </p:cNvSpPr>
              <p:nvPr/>
            </p:nvSpPr>
            <p:spPr bwMode="auto">
              <a:xfrm>
                <a:off x="1957" y="1206"/>
                <a:ext cx="25" cy="1"/>
              </a:xfrm>
              <a:custGeom>
                <a:avLst/>
                <a:gdLst>
                  <a:gd name="T0" fmla="*/ 0 w 58"/>
                  <a:gd name="T1" fmla="*/ 0 h 11"/>
                  <a:gd name="T2" fmla="*/ 0 w 58"/>
                  <a:gd name="T3" fmla="*/ 0 h 11"/>
                  <a:gd name="T4" fmla="*/ 0 w 58"/>
                  <a:gd name="T5" fmla="*/ 0 h 11"/>
                  <a:gd name="T6" fmla="*/ 0 w 58"/>
                  <a:gd name="T7" fmla="*/ 0 h 11"/>
                  <a:gd name="T8" fmla="*/ 0 w 58"/>
                  <a:gd name="T9" fmla="*/ 0 h 11"/>
                  <a:gd name="T10" fmla="*/ 0 w 58"/>
                  <a:gd name="T11" fmla="*/ 0 h 11"/>
                  <a:gd name="T12" fmla="*/ 0 w 58"/>
                  <a:gd name="T13" fmla="*/ 0 h 11"/>
                  <a:gd name="T14" fmla="*/ 0 w 58"/>
                  <a:gd name="T15" fmla="*/ 0 h 11"/>
                  <a:gd name="T16" fmla="*/ 0 w 58"/>
                  <a:gd name="T17" fmla="*/ 0 h 11"/>
                  <a:gd name="T18" fmla="*/ 0 w 58"/>
                  <a:gd name="T19" fmla="*/ 0 h 11"/>
                  <a:gd name="T20" fmla="*/ 0 w 58"/>
                  <a:gd name="T21" fmla="*/ 0 h 11"/>
                  <a:gd name="T22" fmla="*/ 0 w 58"/>
                  <a:gd name="T23" fmla="*/ 0 h 11"/>
                  <a:gd name="T24" fmla="*/ 0 w 58"/>
                  <a:gd name="T25" fmla="*/ 0 h 11"/>
                  <a:gd name="T26" fmla="*/ 0 w 58"/>
                  <a:gd name="T27" fmla="*/ 0 h 11"/>
                  <a:gd name="T28" fmla="*/ 0 w 58"/>
                  <a:gd name="T29" fmla="*/ 0 h 11"/>
                  <a:gd name="T30" fmla="*/ 0 w 58"/>
                  <a:gd name="T31" fmla="*/ 0 h 11"/>
                  <a:gd name="T32" fmla="*/ 0 w 58"/>
                  <a:gd name="T33" fmla="*/ 0 h 11"/>
                  <a:gd name="T34" fmla="*/ 0 w 58"/>
                  <a:gd name="T35" fmla="*/ 0 h 11"/>
                  <a:gd name="T36" fmla="*/ 0 w 58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8"/>
                  <a:gd name="T58" fmla="*/ 0 h 11"/>
                  <a:gd name="T59" fmla="*/ 58 w 58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8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50" y="11"/>
                    </a:lnTo>
                    <a:lnTo>
                      <a:pt x="52" y="11"/>
                    </a:lnTo>
                    <a:lnTo>
                      <a:pt x="54" y="11"/>
                    </a:lnTo>
                    <a:lnTo>
                      <a:pt x="56" y="9"/>
                    </a:lnTo>
                    <a:lnTo>
                      <a:pt x="58" y="7"/>
                    </a:lnTo>
                    <a:lnTo>
                      <a:pt x="58" y="5"/>
                    </a:lnTo>
                    <a:lnTo>
                      <a:pt x="56" y="4"/>
                    </a:lnTo>
                    <a:lnTo>
                      <a:pt x="54" y="2"/>
                    </a:lnTo>
                    <a:lnTo>
                      <a:pt x="52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72" name="Freeform 67"/>
              <p:cNvSpPr>
                <a:spLocks noChangeArrowheads="1"/>
              </p:cNvSpPr>
              <p:nvPr/>
            </p:nvSpPr>
            <p:spPr bwMode="auto">
              <a:xfrm>
                <a:off x="2001" y="1206"/>
                <a:ext cx="25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50" y="11"/>
                    </a:lnTo>
                    <a:lnTo>
                      <a:pt x="52" y="11"/>
                    </a:lnTo>
                    <a:lnTo>
                      <a:pt x="54" y="11"/>
                    </a:lnTo>
                    <a:lnTo>
                      <a:pt x="56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6" y="4"/>
                    </a:lnTo>
                    <a:lnTo>
                      <a:pt x="54" y="2"/>
                    </a:lnTo>
                    <a:lnTo>
                      <a:pt x="52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73" name="Freeform 68"/>
              <p:cNvSpPr>
                <a:spLocks noChangeArrowheads="1"/>
              </p:cNvSpPr>
              <p:nvPr/>
            </p:nvSpPr>
            <p:spPr bwMode="auto">
              <a:xfrm>
                <a:off x="2045" y="1206"/>
                <a:ext cx="25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50" y="11"/>
                    </a:lnTo>
                    <a:lnTo>
                      <a:pt x="52" y="11"/>
                    </a:lnTo>
                    <a:lnTo>
                      <a:pt x="54" y="11"/>
                    </a:lnTo>
                    <a:lnTo>
                      <a:pt x="55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5" y="4"/>
                    </a:lnTo>
                    <a:lnTo>
                      <a:pt x="54" y="2"/>
                    </a:lnTo>
                    <a:lnTo>
                      <a:pt x="52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74" name="Freeform 69"/>
              <p:cNvSpPr>
                <a:spLocks noChangeArrowheads="1"/>
              </p:cNvSpPr>
              <p:nvPr/>
            </p:nvSpPr>
            <p:spPr bwMode="auto">
              <a:xfrm>
                <a:off x="2089" y="1206"/>
                <a:ext cx="25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50" y="11"/>
                    </a:lnTo>
                    <a:lnTo>
                      <a:pt x="52" y="11"/>
                    </a:lnTo>
                    <a:lnTo>
                      <a:pt x="54" y="11"/>
                    </a:lnTo>
                    <a:lnTo>
                      <a:pt x="55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5" y="4"/>
                    </a:lnTo>
                    <a:lnTo>
                      <a:pt x="54" y="2"/>
                    </a:lnTo>
                    <a:lnTo>
                      <a:pt x="52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75" name="Freeform 70"/>
              <p:cNvSpPr>
                <a:spLocks noChangeArrowheads="1"/>
              </p:cNvSpPr>
              <p:nvPr/>
            </p:nvSpPr>
            <p:spPr bwMode="auto">
              <a:xfrm>
                <a:off x="2133" y="1206"/>
                <a:ext cx="25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50" y="11"/>
                    </a:lnTo>
                    <a:lnTo>
                      <a:pt x="52" y="11"/>
                    </a:lnTo>
                    <a:lnTo>
                      <a:pt x="53" y="11"/>
                    </a:lnTo>
                    <a:lnTo>
                      <a:pt x="55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5" y="4"/>
                    </a:lnTo>
                    <a:lnTo>
                      <a:pt x="53" y="2"/>
                    </a:lnTo>
                    <a:lnTo>
                      <a:pt x="52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76" name="Freeform 71"/>
              <p:cNvSpPr>
                <a:spLocks noChangeArrowheads="1"/>
              </p:cNvSpPr>
              <p:nvPr/>
            </p:nvSpPr>
            <p:spPr bwMode="auto">
              <a:xfrm>
                <a:off x="2177" y="1206"/>
                <a:ext cx="25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50" y="11"/>
                    </a:lnTo>
                    <a:lnTo>
                      <a:pt x="51" y="11"/>
                    </a:lnTo>
                    <a:lnTo>
                      <a:pt x="53" y="11"/>
                    </a:lnTo>
                    <a:lnTo>
                      <a:pt x="55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5" y="4"/>
                    </a:lnTo>
                    <a:lnTo>
                      <a:pt x="53" y="2"/>
                    </a:lnTo>
                    <a:lnTo>
                      <a:pt x="51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77" name="Freeform 72"/>
              <p:cNvSpPr>
                <a:spLocks noChangeArrowheads="1"/>
              </p:cNvSpPr>
              <p:nvPr/>
            </p:nvSpPr>
            <p:spPr bwMode="auto">
              <a:xfrm>
                <a:off x="2221" y="1206"/>
                <a:ext cx="25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50" y="11"/>
                    </a:lnTo>
                    <a:lnTo>
                      <a:pt x="51" y="11"/>
                    </a:lnTo>
                    <a:lnTo>
                      <a:pt x="53" y="11"/>
                    </a:lnTo>
                    <a:lnTo>
                      <a:pt x="55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5" y="4"/>
                    </a:lnTo>
                    <a:lnTo>
                      <a:pt x="53" y="2"/>
                    </a:lnTo>
                    <a:lnTo>
                      <a:pt x="51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78" name="Freeform 73"/>
              <p:cNvSpPr>
                <a:spLocks noChangeArrowheads="1"/>
              </p:cNvSpPr>
              <p:nvPr/>
            </p:nvSpPr>
            <p:spPr bwMode="auto">
              <a:xfrm>
                <a:off x="2264" y="1206"/>
                <a:ext cx="26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49" y="11"/>
                    </a:lnTo>
                    <a:lnTo>
                      <a:pt x="51" y="11"/>
                    </a:lnTo>
                    <a:lnTo>
                      <a:pt x="53" y="11"/>
                    </a:lnTo>
                    <a:lnTo>
                      <a:pt x="55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5" y="4"/>
                    </a:lnTo>
                    <a:lnTo>
                      <a:pt x="53" y="2"/>
                    </a:lnTo>
                    <a:lnTo>
                      <a:pt x="51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79" name="Freeform 74"/>
              <p:cNvSpPr>
                <a:spLocks noChangeArrowheads="1"/>
              </p:cNvSpPr>
              <p:nvPr/>
            </p:nvSpPr>
            <p:spPr bwMode="auto">
              <a:xfrm>
                <a:off x="2308" y="1206"/>
                <a:ext cx="26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49" y="11"/>
                    </a:lnTo>
                    <a:lnTo>
                      <a:pt x="51" y="11"/>
                    </a:lnTo>
                    <a:lnTo>
                      <a:pt x="53" y="11"/>
                    </a:lnTo>
                    <a:lnTo>
                      <a:pt x="55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5" y="4"/>
                    </a:lnTo>
                    <a:lnTo>
                      <a:pt x="53" y="2"/>
                    </a:lnTo>
                    <a:lnTo>
                      <a:pt x="51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80" name="Freeform 75"/>
              <p:cNvSpPr>
                <a:spLocks noChangeArrowheads="1"/>
              </p:cNvSpPr>
              <p:nvPr/>
            </p:nvSpPr>
            <p:spPr bwMode="auto">
              <a:xfrm>
                <a:off x="2352" y="1206"/>
                <a:ext cx="26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49" y="11"/>
                    </a:lnTo>
                    <a:lnTo>
                      <a:pt x="51" y="11"/>
                    </a:lnTo>
                    <a:lnTo>
                      <a:pt x="53" y="11"/>
                    </a:lnTo>
                    <a:lnTo>
                      <a:pt x="55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5" y="4"/>
                    </a:lnTo>
                    <a:lnTo>
                      <a:pt x="53" y="2"/>
                    </a:lnTo>
                    <a:lnTo>
                      <a:pt x="51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81" name="Freeform 76"/>
              <p:cNvSpPr>
                <a:spLocks noChangeArrowheads="1"/>
              </p:cNvSpPr>
              <p:nvPr/>
            </p:nvSpPr>
            <p:spPr bwMode="auto">
              <a:xfrm>
                <a:off x="2397" y="1206"/>
                <a:ext cx="26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5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49" y="11"/>
                    </a:lnTo>
                    <a:lnTo>
                      <a:pt x="51" y="11"/>
                    </a:lnTo>
                    <a:lnTo>
                      <a:pt x="53" y="11"/>
                    </a:lnTo>
                    <a:lnTo>
                      <a:pt x="55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5" y="4"/>
                    </a:lnTo>
                    <a:lnTo>
                      <a:pt x="53" y="2"/>
                    </a:lnTo>
                    <a:lnTo>
                      <a:pt x="51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82" name="Freeform 77"/>
              <p:cNvSpPr>
                <a:spLocks noChangeArrowheads="1"/>
              </p:cNvSpPr>
              <p:nvPr/>
            </p:nvSpPr>
            <p:spPr bwMode="auto">
              <a:xfrm>
                <a:off x="2441" y="1206"/>
                <a:ext cx="26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5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49" y="11"/>
                    </a:lnTo>
                    <a:lnTo>
                      <a:pt x="51" y="11"/>
                    </a:lnTo>
                    <a:lnTo>
                      <a:pt x="53" y="11"/>
                    </a:lnTo>
                    <a:lnTo>
                      <a:pt x="55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5" y="4"/>
                    </a:lnTo>
                    <a:lnTo>
                      <a:pt x="53" y="2"/>
                    </a:lnTo>
                    <a:lnTo>
                      <a:pt x="51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83" name="Freeform 78"/>
              <p:cNvSpPr>
                <a:spLocks noChangeArrowheads="1"/>
              </p:cNvSpPr>
              <p:nvPr/>
            </p:nvSpPr>
            <p:spPr bwMode="auto">
              <a:xfrm>
                <a:off x="2485" y="1206"/>
                <a:ext cx="26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5" y="0"/>
                    </a:moveTo>
                    <a:lnTo>
                      <a:pt x="3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3" y="11"/>
                    </a:lnTo>
                    <a:lnTo>
                      <a:pt x="49" y="11"/>
                    </a:lnTo>
                    <a:lnTo>
                      <a:pt x="51" y="11"/>
                    </a:lnTo>
                    <a:lnTo>
                      <a:pt x="53" y="11"/>
                    </a:lnTo>
                    <a:lnTo>
                      <a:pt x="55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5" y="4"/>
                    </a:lnTo>
                    <a:lnTo>
                      <a:pt x="53" y="2"/>
                    </a:lnTo>
                    <a:lnTo>
                      <a:pt x="51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84" name="Freeform 79"/>
              <p:cNvSpPr>
                <a:spLocks noChangeArrowheads="1"/>
              </p:cNvSpPr>
              <p:nvPr/>
            </p:nvSpPr>
            <p:spPr bwMode="auto">
              <a:xfrm>
                <a:off x="2529" y="1206"/>
                <a:ext cx="26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5" y="0"/>
                    </a:move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1" y="11"/>
                    </a:lnTo>
                    <a:lnTo>
                      <a:pt x="3" y="11"/>
                    </a:lnTo>
                    <a:lnTo>
                      <a:pt x="49" y="11"/>
                    </a:lnTo>
                    <a:lnTo>
                      <a:pt x="51" y="11"/>
                    </a:lnTo>
                    <a:lnTo>
                      <a:pt x="53" y="11"/>
                    </a:lnTo>
                    <a:lnTo>
                      <a:pt x="55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5" y="4"/>
                    </a:lnTo>
                    <a:lnTo>
                      <a:pt x="53" y="2"/>
                    </a:lnTo>
                    <a:lnTo>
                      <a:pt x="51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85" name="Freeform 80"/>
              <p:cNvSpPr>
                <a:spLocks noChangeArrowheads="1"/>
              </p:cNvSpPr>
              <p:nvPr/>
            </p:nvSpPr>
            <p:spPr bwMode="auto">
              <a:xfrm>
                <a:off x="2573" y="1206"/>
                <a:ext cx="26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5" y="0"/>
                    </a:move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1" y="11"/>
                    </a:lnTo>
                    <a:lnTo>
                      <a:pt x="3" y="11"/>
                    </a:lnTo>
                    <a:lnTo>
                      <a:pt x="49" y="11"/>
                    </a:lnTo>
                    <a:lnTo>
                      <a:pt x="51" y="11"/>
                    </a:lnTo>
                    <a:lnTo>
                      <a:pt x="53" y="11"/>
                    </a:lnTo>
                    <a:lnTo>
                      <a:pt x="55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5" y="4"/>
                    </a:lnTo>
                    <a:lnTo>
                      <a:pt x="53" y="2"/>
                    </a:lnTo>
                    <a:lnTo>
                      <a:pt x="51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86" name="Freeform 81"/>
              <p:cNvSpPr>
                <a:spLocks noChangeArrowheads="1"/>
              </p:cNvSpPr>
              <p:nvPr/>
            </p:nvSpPr>
            <p:spPr bwMode="auto">
              <a:xfrm>
                <a:off x="2617" y="1206"/>
                <a:ext cx="26" cy="1"/>
              </a:xfrm>
              <a:custGeom>
                <a:avLst/>
                <a:gdLst>
                  <a:gd name="T0" fmla="*/ 0 w 58"/>
                  <a:gd name="T1" fmla="*/ 0 h 11"/>
                  <a:gd name="T2" fmla="*/ 0 w 58"/>
                  <a:gd name="T3" fmla="*/ 0 h 11"/>
                  <a:gd name="T4" fmla="*/ 0 w 58"/>
                  <a:gd name="T5" fmla="*/ 0 h 11"/>
                  <a:gd name="T6" fmla="*/ 0 w 58"/>
                  <a:gd name="T7" fmla="*/ 0 h 11"/>
                  <a:gd name="T8" fmla="*/ 0 w 58"/>
                  <a:gd name="T9" fmla="*/ 0 h 11"/>
                  <a:gd name="T10" fmla="*/ 0 w 58"/>
                  <a:gd name="T11" fmla="*/ 0 h 11"/>
                  <a:gd name="T12" fmla="*/ 0 w 58"/>
                  <a:gd name="T13" fmla="*/ 0 h 11"/>
                  <a:gd name="T14" fmla="*/ 0 w 58"/>
                  <a:gd name="T15" fmla="*/ 0 h 11"/>
                  <a:gd name="T16" fmla="*/ 0 w 58"/>
                  <a:gd name="T17" fmla="*/ 0 h 11"/>
                  <a:gd name="T18" fmla="*/ 0 w 58"/>
                  <a:gd name="T19" fmla="*/ 0 h 11"/>
                  <a:gd name="T20" fmla="*/ 0 w 58"/>
                  <a:gd name="T21" fmla="*/ 0 h 11"/>
                  <a:gd name="T22" fmla="*/ 0 w 58"/>
                  <a:gd name="T23" fmla="*/ 0 h 11"/>
                  <a:gd name="T24" fmla="*/ 0 w 58"/>
                  <a:gd name="T25" fmla="*/ 0 h 11"/>
                  <a:gd name="T26" fmla="*/ 0 w 58"/>
                  <a:gd name="T27" fmla="*/ 0 h 11"/>
                  <a:gd name="T28" fmla="*/ 0 w 58"/>
                  <a:gd name="T29" fmla="*/ 0 h 11"/>
                  <a:gd name="T30" fmla="*/ 0 w 58"/>
                  <a:gd name="T31" fmla="*/ 0 h 11"/>
                  <a:gd name="T32" fmla="*/ 0 w 58"/>
                  <a:gd name="T33" fmla="*/ 0 h 11"/>
                  <a:gd name="T34" fmla="*/ 0 w 58"/>
                  <a:gd name="T35" fmla="*/ 0 h 11"/>
                  <a:gd name="T36" fmla="*/ 0 w 58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8"/>
                  <a:gd name="T58" fmla="*/ 0 h 11"/>
                  <a:gd name="T59" fmla="*/ 58 w 58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8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50" y="11"/>
                    </a:lnTo>
                    <a:lnTo>
                      <a:pt x="52" y="11"/>
                    </a:lnTo>
                    <a:lnTo>
                      <a:pt x="54" y="11"/>
                    </a:lnTo>
                    <a:lnTo>
                      <a:pt x="56" y="9"/>
                    </a:lnTo>
                    <a:lnTo>
                      <a:pt x="58" y="7"/>
                    </a:lnTo>
                    <a:lnTo>
                      <a:pt x="58" y="5"/>
                    </a:lnTo>
                    <a:lnTo>
                      <a:pt x="56" y="4"/>
                    </a:lnTo>
                    <a:lnTo>
                      <a:pt x="54" y="2"/>
                    </a:lnTo>
                    <a:lnTo>
                      <a:pt x="52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87" name="Freeform 82"/>
              <p:cNvSpPr>
                <a:spLocks noChangeArrowheads="1"/>
              </p:cNvSpPr>
              <p:nvPr/>
            </p:nvSpPr>
            <p:spPr bwMode="auto">
              <a:xfrm>
                <a:off x="2661" y="1206"/>
                <a:ext cx="26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50" y="11"/>
                    </a:lnTo>
                    <a:lnTo>
                      <a:pt x="52" y="11"/>
                    </a:lnTo>
                    <a:lnTo>
                      <a:pt x="54" y="11"/>
                    </a:lnTo>
                    <a:lnTo>
                      <a:pt x="56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6" y="4"/>
                    </a:lnTo>
                    <a:lnTo>
                      <a:pt x="54" y="2"/>
                    </a:lnTo>
                    <a:lnTo>
                      <a:pt x="52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88" name="Freeform 83"/>
              <p:cNvSpPr>
                <a:spLocks noChangeArrowheads="1"/>
              </p:cNvSpPr>
              <p:nvPr/>
            </p:nvSpPr>
            <p:spPr bwMode="auto">
              <a:xfrm>
                <a:off x="2705" y="1206"/>
                <a:ext cx="26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50" y="11"/>
                    </a:lnTo>
                    <a:lnTo>
                      <a:pt x="52" y="11"/>
                    </a:lnTo>
                    <a:lnTo>
                      <a:pt x="54" y="11"/>
                    </a:lnTo>
                    <a:lnTo>
                      <a:pt x="56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6" y="4"/>
                    </a:lnTo>
                    <a:lnTo>
                      <a:pt x="54" y="2"/>
                    </a:lnTo>
                    <a:lnTo>
                      <a:pt x="52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89" name="Freeform 84"/>
              <p:cNvSpPr>
                <a:spLocks noChangeArrowheads="1"/>
              </p:cNvSpPr>
              <p:nvPr/>
            </p:nvSpPr>
            <p:spPr bwMode="auto">
              <a:xfrm>
                <a:off x="2749" y="1206"/>
                <a:ext cx="26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50" y="11"/>
                    </a:lnTo>
                    <a:lnTo>
                      <a:pt x="52" y="11"/>
                    </a:lnTo>
                    <a:lnTo>
                      <a:pt x="54" y="11"/>
                    </a:lnTo>
                    <a:lnTo>
                      <a:pt x="55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5" y="4"/>
                    </a:lnTo>
                    <a:lnTo>
                      <a:pt x="54" y="2"/>
                    </a:lnTo>
                    <a:lnTo>
                      <a:pt x="52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90" name="Freeform 85"/>
              <p:cNvSpPr>
                <a:spLocks noChangeArrowheads="1"/>
              </p:cNvSpPr>
              <p:nvPr/>
            </p:nvSpPr>
            <p:spPr bwMode="auto">
              <a:xfrm>
                <a:off x="2793" y="1206"/>
                <a:ext cx="26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50" y="11"/>
                    </a:lnTo>
                    <a:lnTo>
                      <a:pt x="52" y="11"/>
                    </a:lnTo>
                    <a:lnTo>
                      <a:pt x="53" y="11"/>
                    </a:lnTo>
                    <a:lnTo>
                      <a:pt x="55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5" y="4"/>
                    </a:lnTo>
                    <a:lnTo>
                      <a:pt x="53" y="2"/>
                    </a:lnTo>
                    <a:lnTo>
                      <a:pt x="52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91" name="Freeform 86"/>
              <p:cNvSpPr>
                <a:spLocks noChangeArrowheads="1"/>
              </p:cNvSpPr>
              <p:nvPr/>
            </p:nvSpPr>
            <p:spPr bwMode="auto">
              <a:xfrm>
                <a:off x="2837" y="1206"/>
                <a:ext cx="26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50" y="11"/>
                    </a:lnTo>
                    <a:lnTo>
                      <a:pt x="52" y="11"/>
                    </a:lnTo>
                    <a:lnTo>
                      <a:pt x="53" y="11"/>
                    </a:lnTo>
                    <a:lnTo>
                      <a:pt x="55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5" y="4"/>
                    </a:lnTo>
                    <a:lnTo>
                      <a:pt x="53" y="2"/>
                    </a:lnTo>
                    <a:lnTo>
                      <a:pt x="52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92" name="Freeform 87"/>
              <p:cNvSpPr>
                <a:spLocks noChangeArrowheads="1"/>
              </p:cNvSpPr>
              <p:nvPr/>
            </p:nvSpPr>
            <p:spPr bwMode="auto">
              <a:xfrm>
                <a:off x="2881" y="1206"/>
                <a:ext cx="26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50" y="11"/>
                    </a:lnTo>
                    <a:lnTo>
                      <a:pt x="51" y="11"/>
                    </a:lnTo>
                    <a:lnTo>
                      <a:pt x="53" y="11"/>
                    </a:lnTo>
                    <a:lnTo>
                      <a:pt x="55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5" y="4"/>
                    </a:lnTo>
                    <a:lnTo>
                      <a:pt x="53" y="2"/>
                    </a:lnTo>
                    <a:lnTo>
                      <a:pt x="51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93" name="Freeform 88"/>
              <p:cNvSpPr>
                <a:spLocks noChangeArrowheads="1"/>
              </p:cNvSpPr>
              <p:nvPr/>
            </p:nvSpPr>
            <p:spPr bwMode="auto">
              <a:xfrm>
                <a:off x="2925" y="1206"/>
                <a:ext cx="26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49" y="11"/>
                    </a:lnTo>
                    <a:lnTo>
                      <a:pt x="51" y="11"/>
                    </a:lnTo>
                    <a:lnTo>
                      <a:pt x="53" y="11"/>
                    </a:lnTo>
                    <a:lnTo>
                      <a:pt x="55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5" y="4"/>
                    </a:lnTo>
                    <a:lnTo>
                      <a:pt x="53" y="2"/>
                    </a:lnTo>
                    <a:lnTo>
                      <a:pt x="51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94" name="Freeform 89"/>
              <p:cNvSpPr>
                <a:spLocks noChangeArrowheads="1"/>
              </p:cNvSpPr>
              <p:nvPr/>
            </p:nvSpPr>
            <p:spPr bwMode="auto">
              <a:xfrm>
                <a:off x="2970" y="1206"/>
                <a:ext cx="26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49" y="11"/>
                    </a:lnTo>
                    <a:lnTo>
                      <a:pt x="51" y="11"/>
                    </a:lnTo>
                    <a:lnTo>
                      <a:pt x="53" y="11"/>
                    </a:lnTo>
                    <a:lnTo>
                      <a:pt x="55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5" y="4"/>
                    </a:lnTo>
                    <a:lnTo>
                      <a:pt x="53" y="2"/>
                    </a:lnTo>
                    <a:lnTo>
                      <a:pt x="51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95" name="Freeform 90"/>
              <p:cNvSpPr>
                <a:spLocks noChangeArrowheads="1"/>
              </p:cNvSpPr>
              <p:nvPr/>
            </p:nvSpPr>
            <p:spPr bwMode="auto">
              <a:xfrm>
                <a:off x="3014" y="1206"/>
                <a:ext cx="25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49" y="11"/>
                    </a:lnTo>
                    <a:lnTo>
                      <a:pt x="51" y="11"/>
                    </a:lnTo>
                    <a:lnTo>
                      <a:pt x="53" y="11"/>
                    </a:lnTo>
                    <a:lnTo>
                      <a:pt x="55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5" y="4"/>
                    </a:lnTo>
                    <a:lnTo>
                      <a:pt x="53" y="2"/>
                    </a:lnTo>
                    <a:lnTo>
                      <a:pt x="51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96" name="Freeform 91"/>
              <p:cNvSpPr>
                <a:spLocks noChangeArrowheads="1"/>
              </p:cNvSpPr>
              <p:nvPr/>
            </p:nvSpPr>
            <p:spPr bwMode="auto">
              <a:xfrm>
                <a:off x="3058" y="1206"/>
                <a:ext cx="25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49" y="11"/>
                    </a:lnTo>
                    <a:lnTo>
                      <a:pt x="51" y="11"/>
                    </a:lnTo>
                    <a:lnTo>
                      <a:pt x="53" y="11"/>
                    </a:lnTo>
                    <a:lnTo>
                      <a:pt x="55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5" y="4"/>
                    </a:lnTo>
                    <a:lnTo>
                      <a:pt x="53" y="2"/>
                    </a:lnTo>
                    <a:lnTo>
                      <a:pt x="51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97" name="Freeform 92"/>
              <p:cNvSpPr>
                <a:spLocks noChangeArrowheads="1"/>
              </p:cNvSpPr>
              <p:nvPr/>
            </p:nvSpPr>
            <p:spPr bwMode="auto">
              <a:xfrm>
                <a:off x="3102" y="1206"/>
                <a:ext cx="25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5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49" y="11"/>
                    </a:lnTo>
                    <a:lnTo>
                      <a:pt x="51" y="11"/>
                    </a:lnTo>
                    <a:lnTo>
                      <a:pt x="53" y="11"/>
                    </a:lnTo>
                    <a:lnTo>
                      <a:pt x="55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5" y="4"/>
                    </a:lnTo>
                    <a:lnTo>
                      <a:pt x="53" y="2"/>
                    </a:lnTo>
                    <a:lnTo>
                      <a:pt x="51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98" name="Freeform 93"/>
              <p:cNvSpPr>
                <a:spLocks noChangeArrowheads="1"/>
              </p:cNvSpPr>
              <p:nvPr/>
            </p:nvSpPr>
            <p:spPr bwMode="auto">
              <a:xfrm>
                <a:off x="3146" y="1206"/>
                <a:ext cx="25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5" y="0"/>
                    </a:moveTo>
                    <a:lnTo>
                      <a:pt x="3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3" y="11"/>
                    </a:lnTo>
                    <a:lnTo>
                      <a:pt x="49" y="11"/>
                    </a:lnTo>
                    <a:lnTo>
                      <a:pt x="51" y="11"/>
                    </a:lnTo>
                    <a:lnTo>
                      <a:pt x="53" y="11"/>
                    </a:lnTo>
                    <a:lnTo>
                      <a:pt x="55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5" y="4"/>
                    </a:lnTo>
                    <a:lnTo>
                      <a:pt x="53" y="2"/>
                    </a:lnTo>
                    <a:lnTo>
                      <a:pt x="51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99" name="Freeform 94"/>
              <p:cNvSpPr>
                <a:spLocks noChangeArrowheads="1"/>
              </p:cNvSpPr>
              <p:nvPr/>
            </p:nvSpPr>
            <p:spPr bwMode="auto">
              <a:xfrm>
                <a:off x="3190" y="1206"/>
                <a:ext cx="25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5" y="0"/>
                    </a:move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1" y="11"/>
                    </a:lnTo>
                    <a:lnTo>
                      <a:pt x="3" y="11"/>
                    </a:lnTo>
                    <a:lnTo>
                      <a:pt x="49" y="11"/>
                    </a:lnTo>
                    <a:lnTo>
                      <a:pt x="51" y="11"/>
                    </a:lnTo>
                    <a:lnTo>
                      <a:pt x="53" y="11"/>
                    </a:lnTo>
                    <a:lnTo>
                      <a:pt x="55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5" y="4"/>
                    </a:lnTo>
                    <a:lnTo>
                      <a:pt x="53" y="2"/>
                    </a:lnTo>
                    <a:lnTo>
                      <a:pt x="51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00" name="Freeform 95"/>
              <p:cNvSpPr>
                <a:spLocks noChangeArrowheads="1"/>
              </p:cNvSpPr>
              <p:nvPr/>
            </p:nvSpPr>
            <p:spPr bwMode="auto">
              <a:xfrm>
                <a:off x="3234" y="1206"/>
                <a:ext cx="25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5" y="0"/>
                    </a:move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1" y="11"/>
                    </a:lnTo>
                    <a:lnTo>
                      <a:pt x="3" y="11"/>
                    </a:lnTo>
                    <a:lnTo>
                      <a:pt x="49" y="11"/>
                    </a:lnTo>
                    <a:lnTo>
                      <a:pt x="51" y="11"/>
                    </a:lnTo>
                    <a:lnTo>
                      <a:pt x="53" y="11"/>
                    </a:lnTo>
                    <a:lnTo>
                      <a:pt x="55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5" y="4"/>
                    </a:lnTo>
                    <a:lnTo>
                      <a:pt x="53" y="2"/>
                    </a:lnTo>
                    <a:lnTo>
                      <a:pt x="51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01" name="Freeform 96"/>
              <p:cNvSpPr>
                <a:spLocks noChangeArrowheads="1"/>
              </p:cNvSpPr>
              <p:nvPr/>
            </p:nvSpPr>
            <p:spPr bwMode="auto">
              <a:xfrm>
                <a:off x="3278" y="1206"/>
                <a:ext cx="25" cy="1"/>
              </a:xfrm>
              <a:custGeom>
                <a:avLst/>
                <a:gdLst>
                  <a:gd name="T0" fmla="*/ 0 w 58"/>
                  <a:gd name="T1" fmla="*/ 0 h 11"/>
                  <a:gd name="T2" fmla="*/ 0 w 58"/>
                  <a:gd name="T3" fmla="*/ 0 h 11"/>
                  <a:gd name="T4" fmla="*/ 0 w 58"/>
                  <a:gd name="T5" fmla="*/ 0 h 11"/>
                  <a:gd name="T6" fmla="*/ 0 w 58"/>
                  <a:gd name="T7" fmla="*/ 0 h 11"/>
                  <a:gd name="T8" fmla="*/ 0 w 58"/>
                  <a:gd name="T9" fmla="*/ 0 h 11"/>
                  <a:gd name="T10" fmla="*/ 0 w 58"/>
                  <a:gd name="T11" fmla="*/ 0 h 11"/>
                  <a:gd name="T12" fmla="*/ 0 w 58"/>
                  <a:gd name="T13" fmla="*/ 0 h 11"/>
                  <a:gd name="T14" fmla="*/ 0 w 58"/>
                  <a:gd name="T15" fmla="*/ 0 h 11"/>
                  <a:gd name="T16" fmla="*/ 0 w 58"/>
                  <a:gd name="T17" fmla="*/ 0 h 11"/>
                  <a:gd name="T18" fmla="*/ 0 w 58"/>
                  <a:gd name="T19" fmla="*/ 0 h 11"/>
                  <a:gd name="T20" fmla="*/ 0 w 58"/>
                  <a:gd name="T21" fmla="*/ 0 h 11"/>
                  <a:gd name="T22" fmla="*/ 0 w 58"/>
                  <a:gd name="T23" fmla="*/ 0 h 11"/>
                  <a:gd name="T24" fmla="*/ 0 w 58"/>
                  <a:gd name="T25" fmla="*/ 0 h 11"/>
                  <a:gd name="T26" fmla="*/ 0 w 58"/>
                  <a:gd name="T27" fmla="*/ 0 h 11"/>
                  <a:gd name="T28" fmla="*/ 0 w 58"/>
                  <a:gd name="T29" fmla="*/ 0 h 11"/>
                  <a:gd name="T30" fmla="*/ 0 w 58"/>
                  <a:gd name="T31" fmla="*/ 0 h 11"/>
                  <a:gd name="T32" fmla="*/ 0 w 58"/>
                  <a:gd name="T33" fmla="*/ 0 h 11"/>
                  <a:gd name="T34" fmla="*/ 0 w 58"/>
                  <a:gd name="T35" fmla="*/ 0 h 11"/>
                  <a:gd name="T36" fmla="*/ 0 w 58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8"/>
                  <a:gd name="T58" fmla="*/ 0 h 11"/>
                  <a:gd name="T59" fmla="*/ 58 w 58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8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50" y="11"/>
                    </a:lnTo>
                    <a:lnTo>
                      <a:pt x="52" y="11"/>
                    </a:lnTo>
                    <a:lnTo>
                      <a:pt x="54" y="11"/>
                    </a:lnTo>
                    <a:lnTo>
                      <a:pt x="56" y="9"/>
                    </a:lnTo>
                    <a:lnTo>
                      <a:pt x="58" y="7"/>
                    </a:lnTo>
                    <a:lnTo>
                      <a:pt x="58" y="5"/>
                    </a:lnTo>
                    <a:lnTo>
                      <a:pt x="56" y="4"/>
                    </a:lnTo>
                    <a:lnTo>
                      <a:pt x="54" y="2"/>
                    </a:lnTo>
                    <a:lnTo>
                      <a:pt x="52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02" name="Freeform 97"/>
              <p:cNvSpPr>
                <a:spLocks noChangeArrowheads="1"/>
              </p:cNvSpPr>
              <p:nvPr/>
            </p:nvSpPr>
            <p:spPr bwMode="auto">
              <a:xfrm>
                <a:off x="3322" y="1206"/>
                <a:ext cx="25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50" y="11"/>
                    </a:lnTo>
                    <a:lnTo>
                      <a:pt x="52" y="11"/>
                    </a:lnTo>
                    <a:lnTo>
                      <a:pt x="54" y="11"/>
                    </a:lnTo>
                    <a:lnTo>
                      <a:pt x="56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6" y="4"/>
                    </a:lnTo>
                    <a:lnTo>
                      <a:pt x="54" y="2"/>
                    </a:lnTo>
                    <a:lnTo>
                      <a:pt x="52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03" name="Freeform 98"/>
              <p:cNvSpPr>
                <a:spLocks noChangeArrowheads="1"/>
              </p:cNvSpPr>
              <p:nvPr/>
            </p:nvSpPr>
            <p:spPr bwMode="auto">
              <a:xfrm>
                <a:off x="3366" y="1206"/>
                <a:ext cx="25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50" y="11"/>
                    </a:lnTo>
                    <a:lnTo>
                      <a:pt x="52" y="11"/>
                    </a:lnTo>
                    <a:lnTo>
                      <a:pt x="54" y="11"/>
                    </a:lnTo>
                    <a:lnTo>
                      <a:pt x="56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6" y="4"/>
                    </a:lnTo>
                    <a:lnTo>
                      <a:pt x="54" y="2"/>
                    </a:lnTo>
                    <a:lnTo>
                      <a:pt x="52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04" name="Freeform 99"/>
              <p:cNvSpPr>
                <a:spLocks noChangeArrowheads="1"/>
              </p:cNvSpPr>
              <p:nvPr/>
            </p:nvSpPr>
            <p:spPr bwMode="auto">
              <a:xfrm>
                <a:off x="3411" y="1206"/>
                <a:ext cx="25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50" y="11"/>
                    </a:lnTo>
                    <a:lnTo>
                      <a:pt x="52" y="11"/>
                    </a:lnTo>
                    <a:lnTo>
                      <a:pt x="54" y="11"/>
                    </a:lnTo>
                    <a:lnTo>
                      <a:pt x="55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5" y="4"/>
                    </a:lnTo>
                    <a:lnTo>
                      <a:pt x="54" y="2"/>
                    </a:lnTo>
                    <a:lnTo>
                      <a:pt x="52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05" name="Freeform 100"/>
              <p:cNvSpPr>
                <a:spLocks noChangeArrowheads="1"/>
              </p:cNvSpPr>
              <p:nvPr/>
            </p:nvSpPr>
            <p:spPr bwMode="auto">
              <a:xfrm>
                <a:off x="3455" y="1206"/>
                <a:ext cx="25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50" y="11"/>
                    </a:lnTo>
                    <a:lnTo>
                      <a:pt x="52" y="11"/>
                    </a:lnTo>
                    <a:lnTo>
                      <a:pt x="53" y="11"/>
                    </a:lnTo>
                    <a:lnTo>
                      <a:pt x="55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5" y="4"/>
                    </a:lnTo>
                    <a:lnTo>
                      <a:pt x="53" y="2"/>
                    </a:lnTo>
                    <a:lnTo>
                      <a:pt x="52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06" name="Freeform 101"/>
              <p:cNvSpPr>
                <a:spLocks noChangeArrowheads="1"/>
              </p:cNvSpPr>
              <p:nvPr/>
            </p:nvSpPr>
            <p:spPr bwMode="auto">
              <a:xfrm>
                <a:off x="3499" y="1206"/>
                <a:ext cx="25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50" y="11"/>
                    </a:lnTo>
                    <a:lnTo>
                      <a:pt x="52" y="11"/>
                    </a:lnTo>
                    <a:lnTo>
                      <a:pt x="53" y="11"/>
                    </a:lnTo>
                    <a:lnTo>
                      <a:pt x="55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5" y="4"/>
                    </a:lnTo>
                    <a:lnTo>
                      <a:pt x="53" y="2"/>
                    </a:lnTo>
                    <a:lnTo>
                      <a:pt x="52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07" name="Freeform 102"/>
              <p:cNvSpPr>
                <a:spLocks noChangeArrowheads="1"/>
              </p:cNvSpPr>
              <p:nvPr/>
            </p:nvSpPr>
            <p:spPr bwMode="auto">
              <a:xfrm>
                <a:off x="3543" y="1206"/>
                <a:ext cx="25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50" y="11"/>
                    </a:lnTo>
                    <a:lnTo>
                      <a:pt x="51" y="11"/>
                    </a:lnTo>
                    <a:lnTo>
                      <a:pt x="53" y="11"/>
                    </a:lnTo>
                    <a:lnTo>
                      <a:pt x="55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5" y="4"/>
                    </a:lnTo>
                    <a:lnTo>
                      <a:pt x="53" y="2"/>
                    </a:lnTo>
                    <a:lnTo>
                      <a:pt x="51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08" name="Freeform 103"/>
              <p:cNvSpPr>
                <a:spLocks noChangeArrowheads="1"/>
              </p:cNvSpPr>
              <p:nvPr/>
            </p:nvSpPr>
            <p:spPr bwMode="auto">
              <a:xfrm>
                <a:off x="3587" y="1206"/>
                <a:ext cx="25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49" y="11"/>
                    </a:lnTo>
                    <a:lnTo>
                      <a:pt x="51" y="11"/>
                    </a:lnTo>
                    <a:lnTo>
                      <a:pt x="53" y="11"/>
                    </a:lnTo>
                    <a:lnTo>
                      <a:pt x="55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5" y="4"/>
                    </a:lnTo>
                    <a:lnTo>
                      <a:pt x="53" y="2"/>
                    </a:lnTo>
                    <a:lnTo>
                      <a:pt x="51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09" name="Freeform 104"/>
              <p:cNvSpPr>
                <a:spLocks noChangeArrowheads="1"/>
              </p:cNvSpPr>
              <p:nvPr/>
            </p:nvSpPr>
            <p:spPr bwMode="auto">
              <a:xfrm>
                <a:off x="3630" y="1206"/>
                <a:ext cx="26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49" y="11"/>
                    </a:lnTo>
                    <a:lnTo>
                      <a:pt x="51" y="11"/>
                    </a:lnTo>
                    <a:lnTo>
                      <a:pt x="53" y="11"/>
                    </a:lnTo>
                    <a:lnTo>
                      <a:pt x="55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5" y="4"/>
                    </a:lnTo>
                    <a:lnTo>
                      <a:pt x="53" y="2"/>
                    </a:lnTo>
                    <a:lnTo>
                      <a:pt x="51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10" name="Freeform 105"/>
              <p:cNvSpPr>
                <a:spLocks noChangeArrowheads="1"/>
              </p:cNvSpPr>
              <p:nvPr/>
            </p:nvSpPr>
            <p:spPr bwMode="auto">
              <a:xfrm>
                <a:off x="3674" y="1206"/>
                <a:ext cx="26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49" y="11"/>
                    </a:lnTo>
                    <a:lnTo>
                      <a:pt x="51" y="11"/>
                    </a:lnTo>
                    <a:lnTo>
                      <a:pt x="53" y="11"/>
                    </a:lnTo>
                    <a:lnTo>
                      <a:pt x="55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5" y="4"/>
                    </a:lnTo>
                    <a:lnTo>
                      <a:pt x="53" y="2"/>
                    </a:lnTo>
                    <a:lnTo>
                      <a:pt x="51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11" name="Freeform 106"/>
              <p:cNvSpPr>
                <a:spLocks noChangeArrowheads="1"/>
              </p:cNvSpPr>
              <p:nvPr/>
            </p:nvSpPr>
            <p:spPr bwMode="auto">
              <a:xfrm>
                <a:off x="3718" y="1206"/>
                <a:ext cx="26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49" y="11"/>
                    </a:lnTo>
                    <a:lnTo>
                      <a:pt x="51" y="11"/>
                    </a:lnTo>
                    <a:lnTo>
                      <a:pt x="53" y="11"/>
                    </a:lnTo>
                    <a:lnTo>
                      <a:pt x="55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5" y="4"/>
                    </a:lnTo>
                    <a:lnTo>
                      <a:pt x="53" y="2"/>
                    </a:lnTo>
                    <a:lnTo>
                      <a:pt x="51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12" name="Freeform 107"/>
              <p:cNvSpPr>
                <a:spLocks noChangeArrowheads="1"/>
              </p:cNvSpPr>
              <p:nvPr/>
            </p:nvSpPr>
            <p:spPr bwMode="auto">
              <a:xfrm>
                <a:off x="3762" y="1206"/>
                <a:ext cx="26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5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49" y="11"/>
                    </a:lnTo>
                    <a:lnTo>
                      <a:pt x="51" y="11"/>
                    </a:lnTo>
                    <a:lnTo>
                      <a:pt x="53" y="11"/>
                    </a:lnTo>
                    <a:lnTo>
                      <a:pt x="55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5" y="4"/>
                    </a:lnTo>
                    <a:lnTo>
                      <a:pt x="53" y="2"/>
                    </a:lnTo>
                    <a:lnTo>
                      <a:pt x="51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13" name="Freeform 108"/>
              <p:cNvSpPr>
                <a:spLocks noChangeArrowheads="1"/>
              </p:cNvSpPr>
              <p:nvPr/>
            </p:nvSpPr>
            <p:spPr bwMode="auto">
              <a:xfrm>
                <a:off x="3806" y="1206"/>
                <a:ext cx="26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5" y="0"/>
                    </a:moveTo>
                    <a:lnTo>
                      <a:pt x="3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3" y="11"/>
                    </a:lnTo>
                    <a:lnTo>
                      <a:pt x="49" y="11"/>
                    </a:lnTo>
                    <a:lnTo>
                      <a:pt x="51" y="11"/>
                    </a:lnTo>
                    <a:lnTo>
                      <a:pt x="53" y="11"/>
                    </a:lnTo>
                    <a:lnTo>
                      <a:pt x="55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5" y="4"/>
                    </a:lnTo>
                    <a:lnTo>
                      <a:pt x="53" y="2"/>
                    </a:lnTo>
                    <a:lnTo>
                      <a:pt x="51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14" name="Freeform 109"/>
              <p:cNvSpPr>
                <a:spLocks noChangeArrowheads="1"/>
              </p:cNvSpPr>
              <p:nvPr/>
            </p:nvSpPr>
            <p:spPr bwMode="auto">
              <a:xfrm>
                <a:off x="3850" y="1206"/>
                <a:ext cx="26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5" y="0"/>
                    </a:moveTo>
                    <a:lnTo>
                      <a:pt x="3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3" y="11"/>
                    </a:lnTo>
                    <a:lnTo>
                      <a:pt x="49" y="11"/>
                    </a:lnTo>
                    <a:lnTo>
                      <a:pt x="51" y="11"/>
                    </a:lnTo>
                    <a:lnTo>
                      <a:pt x="53" y="11"/>
                    </a:lnTo>
                    <a:lnTo>
                      <a:pt x="55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5" y="4"/>
                    </a:lnTo>
                    <a:lnTo>
                      <a:pt x="53" y="2"/>
                    </a:lnTo>
                    <a:lnTo>
                      <a:pt x="51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15" name="Freeform 110"/>
              <p:cNvSpPr>
                <a:spLocks noChangeArrowheads="1"/>
              </p:cNvSpPr>
              <p:nvPr/>
            </p:nvSpPr>
            <p:spPr bwMode="auto">
              <a:xfrm>
                <a:off x="3895" y="1206"/>
                <a:ext cx="26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5" y="0"/>
                    </a:move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1" y="11"/>
                    </a:lnTo>
                    <a:lnTo>
                      <a:pt x="3" y="11"/>
                    </a:lnTo>
                    <a:lnTo>
                      <a:pt x="49" y="11"/>
                    </a:lnTo>
                    <a:lnTo>
                      <a:pt x="51" y="11"/>
                    </a:lnTo>
                    <a:lnTo>
                      <a:pt x="53" y="11"/>
                    </a:lnTo>
                    <a:lnTo>
                      <a:pt x="55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5" y="4"/>
                    </a:lnTo>
                    <a:lnTo>
                      <a:pt x="53" y="2"/>
                    </a:lnTo>
                    <a:lnTo>
                      <a:pt x="51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16" name="Freeform 111"/>
              <p:cNvSpPr>
                <a:spLocks noChangeArrowheads="1"/>
              </p:cNvSpPr>
              <p:nvPr/>
            </p:nvSpPr>
            <p:spPr bwMode="auto">
              <a:xfrm>
                <a:off x="3939" y="1206"/>
                <a:ext cx="26" cy="1"/>
              </a:xfrm>
              <a:custGeom>
                <a:avLst/>
                <a:gdLst>
                  <a:gd name="T0" fmla="*/ 0 w 58"/>
                  <a:gd name="T1" fmla="*/ 0 h 11"/>
                  <a:gd name="T2" fmla="*/ 0 w 58"/>
                  <a:gd name="T3" fmla="*/ 0 h 11"/>
                  <a:gd name="T4" fmla="*/ 0 w 58"/>
                  <a:gd name="T5" fmla="*/ 0 h 11"/>
                  <a:gd name="T6" fmla="*/ 0 w 58"/>
                  <a:gd name="T7" fmla="*/ 0 h 11"/>
                  <a:gd name="T8" fmla="*/ 0 w 58"/>
                  <a:gd name="T9" fmla="*/ 0 h 11"/>
                  <a:gd name="T10" fmla="*/ 0 w 58"/>
                  <a:gd name="T11" fmla="*/ 0 h 11"/>
                  <a:gd name="T12" fmla="*/ 0 w 58"/>
                  <a:gd name="T13" fmla="*/ 0 h 11"/>
                  <a:gd name="T14" fmla="*/ 0 w 58"/>
                  <a:gd name="T15" fmla="*/ 0 h 11"/>
                  <a:gd name="T16" fmla="*/ 0 w 58"/>
                  <a:gd name="T17" fmla="*/ 0 h 11"/>
                  <a:gd name="T18" fmla="*/ 0 w 58"/>
                  <a:gd name="T19" fmla="*/ 0 h 11"/>
                  <a:gd name="T20" fmla="*/ 0 w 58"/>
                  <a:gd name="T21" fmla="*/ 0 h 11"/>
                  <a:gd name="T22" fmla="*/ 0 w 58"/>
                  <a:gd name="T23" fmla="*/ 0 h 11"/>
                  <a:gd name="T24" fmla="*/ 0 w 58"/>
                  <a:gd name="T25" fmla="*/ 0 h 11"/>
                  <a:gd name="T26" fmla="*/ 0 w 58"/>
                  <a:gd name="T27" fmla="*/ 0 h 11"/>
                  <a:gd name="T28" fmla="*/ 0 w 58"/>
                  <a:gd name="T29" fmla="*/ 0 h 11"/>
                  <a:gd name="T30" fmla="*/ 0 w 58"/>
                  <a:gd name="T31" fmla="*/ 0 h 11"/>
                  <a:gd name="T32" fmla="*/ 0 w 58"/>
                  <a:gd name="T33" fmla="*/ 0 h 11"/>
                  <a:gd name="T34" fmla="*/ 0 w 58"/>
                  <a:gd name="T35" fmla="*/ 0 h 11"/>
                  <a:gd name="T36" fmla="*/ 0 w 58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8"/>
                  <a:gd name="T58" fmla="*/ 0 h 11"/>
                  <a:gd name="T59" fmla="*/ 58 w 58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8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50" y="11"/>
                    </a:lnTo>
                    <a:lnTo>
                      <a:pt x="52" y="11"/>
                    </a:lnTo>
                    <a:lnTo>
                      <a:pt x="54" y="11"/>
                    </a:lnTo>
                    <a:lnTo>
                      <a:pt x="56" y="9"/>
                    </a:lnTo>
                    <a:lnTo>
                      <a:pt x="58" y="7"/>
                    </a:lnTo>
                    <a:lnTo>
                      <a:pt x="58" y="5"/>
                    </a:lnTo>
                    <a:lnTo>
                      <a:pt x="56" y="4"/>
                    </a:lnTo>
                    <a:lnTo>
                      <a:pt x="54" y="2"/>
                    </a:lnTo>
                    <a:lnTo>
                      <a:pt x="52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17" name="Freeform 112"/>
              <p:cNvSpPr>
                <a:spLocks noChangeArrowheads="1"/>
              </p:cNvSpPr>
              <p:nvPr/>
            </p:nvSpPr>
            <p:spPr bwMode="auto">
              <a:xfrm>
                <a:off x="3983" y="1206"/>
                <a:ext cx="26" cy="1"/>
              </a:xfrm>
              <a:custGeom>
                <a:avLst/>
                <a:gdLst>
                  <a:gd name="T0" fmla="*/ 0 w 58"/>
                  <a:gd name="T1" fmla="*/ 0 h 11"/>
                  <a:gd name="T2" fmla="*/ 0 w 58"/>
                  <a:gd name="T3" fmla="*/ 0 h 11"/>
                  <a:gd name="T4" fmla="*/ 0 w 58"/>
                  <a:gd name="T5" fmla="*/ 0 h 11"/>
                  <a:gd name="T6" fmla="*/ 0 w 58"/>
                  <a:gd name="T7" fmla="*/ 0 h 11"/>
                  <a:gd name="T8" fmla="*/ 0 w 58"/>
                  <a:gd name="T9" fmla="*/ 0 h 11"/>
                  <a:gd name="T10" fmla="*/ 0 w 58"/>
                  <a:gd name="T11" fmla="*/ 0 h 11"/>
                  <a:gd name="T12" fmla="*/ 0 w 58"/>
                  <a:gd name="T13" fmla="*/ 0 h 11"/>
                  <a:gd name="T14" fmla="*/ 0 w 58"/>
                  <a:gd name="T15" fmla="*/ 0 h 11"/>
                  <a:gd name="T16" fmla="*/ 0 w 58"/>
                  <a:gd name="T17" fmla="*/ 0 h 11"/>
                  <a:gd name="T18" fmla="*/ 0 w 58"/>
                  <a:gd name="T19" fmla="*/ 0 h 11"/>
                  <a:gd name="T20" fmla="*/ 0 w 58"/>
                  <a:gd name="T21" fmla="*/ 0 h 11"/>
                  <a:gd name="T22" fmla="*/ 0 w 58"/>
                  <a:gd name="T23" fmla="*/ 0 h 11"/>
                  <a:gd name="T24" fmla="*/ 0 w 58"/>
                  <a:gd name="T25" fmla="*/ 0 h 11"/>
                  <a:gd name="T26" fmla="*/ 0 w 58"/>
                  <a:gd name="T27" fmla="*/ 0 h 11"/>
                  <a:gd name="T28" fmla="*/ 0 w 58"/>
                  <a:gd name="T29" fmla="*/ 0 h 11"/>
                  <a:gd name="T30" fmla="*/ 0 w 58"/>
                  <a:gd name="T31" fmla="*/ 0 h 11"/>
                  <a:gd name="T32" fmla="*/ 0 w 58"/>
                  <a:gd name="T33" fmla="*/ 0 h 11"/>
                  <a:gd name="T34" fmla="*/ 0 w 58"/>
                  <a:gd name="T35" fmla="*/ 0 h 11"/>
                  <a:gd name="T36" fmla="*/ 0 w 58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8"/>
                  <a:gd name="T58" fmla="*/ 0 h 11"/>
                  <a:gd name="T59" fmla="*/ 58 w 58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8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50" y="11"/>
                    </a:lnTo>
                    <a:lnTo>
                      <a:pt x="52" y="11"/>
                    </a:lnTo>
                    <a:lnTo>
                      <a:pt x="54" y="11"/>
                    </a:lnTo>
                    <a:lnTo>
                      <a:pt x="56" y="9"/>
                    </a:lnTo>
                    <a:lnTo>
                      <a:pt x="58" y="7"/>
                    </a:lnTo>
                    <a:lnTo>
                      <a:pt x="58" y="5"/>
                    </a:lnTo>
                    <a:lnTo>
                      <a:pt x="56" y="4"/>
                    </a:lnTo>
                    <a:lnTo>
                      <a:pt x="54" y="2"/>
                    </a:lnTo>
                    <a:lnTo>
                      <a:pt x="52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18" name="Freeform 113"/>
              <p:cNvSpPr>
                <a:spLocks noChangeArrowheads="1"/>
              </p:cNvSpPr>
              <p:nvPr/>
            </p:nvSpPr>
            <p:spPr bwMode="auto">
              <a:xfrm>
                <a:off x="4027" y="1206"/>
                <a:ext cx="26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50" y="11"/>
                    </a:lnTo>
                    <a:lnTo>
                      <a:pt x="52" y="11"/>
                    </a:lnTo>
                    <a:lnTo>
                      <a:pt x="54" y="11"/>
                    </a:lnTo>
                    <a:lnTo>
                      <a:pt x="56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6" y="4"/>
                    </a:lnTo>
                    <a:lnTo>
                      <a:pt x="54" y="2"/>
                    </a:lnTo>
                    <a:lnTo>
                      <a:pt x="52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19" name="Freeform 114"/>
              <p:cNvSpPr>
                <a:spLocks noChangeArrowheads="1"/>
              </p:cNvSpPr>
              <p:nvPr/>
            </p:nvSpPr>
            <p:spPr bwMode="auto">
              <a:xfrm>
                <a:off x="4071" y="1206"/>
                <a:ext cx="26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50" y="11"/>
                    </a:lnTo>
                    <a:lnTo>
                      <a:pt x="52" y="11"/>
                    </a:lnTo>
                    <a:lnTo>
                      <a:pt x="54" y="11"/>
                    </a:lnTo>
                    <a:lnTo>
                      <a:pt x="55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5" y="4"/>
                    </a:lnTo>
                    <a:lnTo>
                      <a:pt x="54" y="2"/>
                    </a:lnTo>
                    <a:lnTo>
                      <a:pt x="52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20" name="Freeform 115"/>
              <p:cNvSpPr>
                <a:spLocks noChangeArrowheads="1"/>
              </p:cNvSpPr>
              <p:nvPr/>
            </p:nvSpPr>
            <p:spPr bwMode="auto">
              <a:xfrm>
                <a:off x="4115" y="1206"/>
                <a:ext cx="26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50" y="11"/>
                    </a:lnTo>
                    <a:lnTo>
                      <a:pt x="52" y="11"/>
                    </a:lnTo>
                    <a:lnTo>
                      <a:pt x="54" y="11"/>
                    </a:lnTo>
                    <a:lnTo>
                      <a:pt x="55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5" y="4"/>
                    </a:lnTo>
                    <a:lnTo>
                      <a:pt x="54" y="2"/>
                    </a:lnTo>
                    <a:lnTo>
                      <a:pt x="52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21" name="Freeform 116"/>
              <p:cNvSpPr>
                <a:spLocks noChangeArrowheads="1"/>
              </p:cNvSpPr>
              <p:nvPr/>
            </p:nvSpPr>
            <p:spPr bwMode="auto">
              <a:xfrm>
                <a:off x="4159" y="1206"/>
                <a:ext cx="26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50" y="11"/>
                    </a:lnTo>
                    <a:lnTo>
                      <a:pt x="52" y="11"/>
                    </a:lnTo>
                    <a:lnTo>
                      <a:pt x="53" y="11"/>
                    </a:lnTo>
                    <a:lnTo>
                      <a:pt x="55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5" y="4"/>
                    </a:lnTo>
                    <a:lnTo>
                      <a:pt x="53" y="2"/>
                    </a:lnTo>
                    <a:lnTo>
                      <a:pt x="52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22" name="Freeform 117"/>
              <p:cNvSpPr>
                <a:spLocks noChangeArrowheads="1"/>
              </p:cNvSpPr>
              <p:nvPr/>
            </p:nvSpPr>
            <p:spPr bwMode="auto">
              <a:xfrm>
                <a:off x="4203" y="1206"/>
                <a:ext cx="26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50" y="11"/>
                    </a:lnTo>
                    <a:lnTo>
                      <a:pt x="51" y="11"/>
                    </a:lnTo>
                    <a:lnTo>
                      <a:pt x="53" y="11"/>
                    </a:lnTo>
                    <a:lnTo>
                      <a:pt x="55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5" y="4"/>
                    </a:lnTo>
                    <a:lnTo>
                      <a:pt x="53" y="2"/>
                    </a:lnTo>
                    <a:lnTo>
                      <a:pt x="51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23" name="Freeform 118"/>
              <p:cNvSpPr>
                <a:spLocks noChangeArrowheads="1"/>
              </p:cNvSpPr>
              <p:nvPr/>
            </p:nvSpPr>
            <p:spPr bwMode="auto">
              <a:xfrm>
                <a:off x="4247" y="1206"/>
                <a:ext cx="26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50" y="11"/>
                    </a:lnTo>
                    <a:lnTo>
                      <a:pt x="51" y="11"/>
                    </a:lnTo>
                    <a:lnTo>
                      <a:pt x="53" y="11"/>
                    </a:lnTo>
                    <a:lnTo>
                      <a:pt x="55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5" y="4"/>
                    </a:lnTo>
                    <a:lnTo>
                      <a:pt x="53" y="2"/>
                    </a:lnTo>
                    <a:lnTo>
                      <a:pt x="51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24" name="Freeform 119"/>
              <p:cNvSpPr>
                <a:spLocks noChangeArrowheads="1"/>
              </p:cNvSpPr>
              <p:nvPr/>
            </p:nvSpPr>
            <p:spPr bwMode="auto">
              <a:xfrm>
                <a:off x="4291" y="1206"/>
                <a:ext cx="26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49" y="11"/>
                    </a:lnTo>
                    <a:lnTo>
                      <a:pt x="51" y="11"/>
                    </a:lnTo>
                    <a:lnTo>
                      <a:pt x="53" y="11"/>
                    </a:lnTo>
                    <a:lnTo>
                      <a:pt x="55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5" y="4"/>
                    </a:lnTo>
                    <a:lnTo>
                      <a:pt x="53" y="2"/>
                    </a:lnTo>
                    <a:lnTo>
                      <a:pt x="51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25" name="Freeform 120"/>
              <p:cNvSpPr>
                <a:spLocks noChangeArrowheads="1"/>
              </p:cNvSpPr>
              <p:nvPr/>
            </p:nvSpPr>
            <p:spPr bwMode="auto">
              <a:xfrm>
                <a:off x="4335" y="1206"/>
                <a:ext cx="26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49" y="11"/>
                    </a:lnTo>
                    <a:lnTo>
                      <a:pt x="51" y="11"/>
                    </a:lnTo>
                    <a:lnTo>
                      <a:pt x="53" y="11"/>
                    </a:lnTo>
                    <a:lnTo>
                      <a:pt x="55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5" y="4"/>
                    </a:lnTo>
                    <a:lnTo>
                      <a:pt x="53" y="2"/>
                    </a:lnTo>
                    <a:lnTo>
                      <a:pt x="51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26" name="Freeform 121"/>
              <p:cNvSpPr>
                <a:spLocks noChangeArrowheads="1"/>
              </p:cNvSpPr>
              <p:nvPr/>
            </p:nvSpPr>
            <p:spPr bwMode="auto">
              <a:xfrm>
                <a:off x="4380" y="1206"/>
                <a:ext cx="25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49" y="11"/>
                    </a:lnTo>
                    <a:lnTo>
                      <a:pt x="51" y="11"/>
                    </a:lnTo>
                    <a:lnTo>
                      <a:pt x="53" y="11"/>
                    </a:lnTo>
                    <a:lnTo>
                      <a:pt x="55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5" y="4"/>
                    </a:lnTo>
                    <a:lnTo>
                      <a:pt x="53" y="2"/>
                    </a:lnTo>
                    <a:lnTo>
                      <a:pt x="51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27" name="Freeform 122"/>
              <p:cNvSpPr>
                <a:spLocks noChangeArrowheads="1"/>
              </p:cNvSpPr>
              <p:nvPr/>
            </p:nvSpPr>
            <p:spPr bwMode="auto">
              <a:xfrm>
                <a:off x="4424" y="1206"/>
                <a:ext cx="25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5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49" y="11"/>
                    </a:lnTo>
                    <a:lnTo>
                      <a:pt x="51" y="11"/>
                    </a:lnTo>
                    <a:lnTo>
                      <a:pt x="53" y="11"/>
                    </a:lnTo>
                    <a:lnTo>
                      <a:pt x="55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5" y="4"/>
                    </a:lnTo>
                    <a:lnTo>
                      <a:pt x="53" y="2"/>
                    </a:lnTo>
                    <a:lnTo>
                      <a:pt x="51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28" name="Freeform 123"/>
              <p:cNvSpPr>
                <a:spLocks noChangeArrowheads="1"/>
              </p:cNvSpPr>
              <p:nvPr/>
            </p:nvSpPr>
            <p:spPr bwMode="auto">
              <a:xfrm>
                <a:off x="4468" y="1206"/>
                <a:ext cx="25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5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49" y="11"/>
                    </a:lnTo>
                    <a:lnTo>
                      <a:pt x="51" y="11"/>
                    </a:lnTo>
                    <a:lnTo>
                      <a:pt x="53" y="11"/>
                    </a:lnTo>
                    <a:lnTo>
                      <a:pt x="55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5" y="4"/>
                    </a:lnTo>
                    <a:lnTo>
                      <a:pt x="53" y="2"/>
                    </a:lnTo>
                    <a:lnTo>
                      <a:pt x="51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29" name="Freeform 124"/>
              <p:cNvSpPr>
                <a:spLocks noChangeArrowheads="1"/>
              </p:cNvSpPr>
              <p:nvPr/>
            </p:nvSpPr>
            <p:spPr bwMode="auto">
              <a:xfrm>
                <a:off x="4512" y="1206"/>
                <a:ext cx="25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5" y="0"/>
                    </a:moveTo>
                    <a:lnTo>
                      <a:pt x="3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3" y="11"/>
                    </a:lnTo>
                    <a:lnTo>
                      <a:pt x="49" y="11"/>
                    </a:lnTo>
                    <a:lnTo>
                      <a:pt x="51" y="11"/>
                    </a:lnTo>
                    <a:lnTo>
                      <a:pt x="53" y="11"/>
                    </a:lnTo>
                    <a:lnTo>
                      <a:pt x="55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5" y="4"/>
                    </a:lnTo>
                    <a:lnTo>
                      <a:pt x="53" y="2"/>
                    </a:lnTo>
                    <a:lnTo>
                      <a:pt x="51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30" name="Freeform 125"/>
              <p:cNvSpPr>
                <a:spLocks noChangeArrowheads="1"/>
              </p:cNvSpPr>
              <p:nvPr/>
            </p:nvSpPr>
            <p:spPr bwMode="auto">
              <a:xfrm>
                <a:off x="4556" y="1206"/>
                <a:ext cx="25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5" y="0"/>
                    </a:move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1" y="11"/>
                    </a:lnTo>
                    <a:lnTo>
                      <a:pt x="3" y="11"/>
                    </a:lnTo>
                    <a:lnTo>
                      <a:pt x="49" y="11"/>
                    </a:lnTo>
                    <a:lnTo>
                      <a:pt x="51" y="11"/>
                    </a:lnTo>
                    <a:lnTo>
                      <a:pt x="53" y="11"/>
                    </a:lnTo>
                    <a:lnTo>
                      <a:pt x="55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5" y="4"/>
                    </a:lnTo>
                    <a:lnTo>
                      <a:pt x="53" y="2"/>
                    </a:lnTo>
                    <a:lnTo>
                      <a:pt x="51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31" name="Freeform 126"/>
              <p:cNvSpPr>
                <a:spLocks noChangeArrowheads="1"/>
              </p:cNvSpPr>
              <p:nvPr/>
            </p:nvSpPr>
            <p:spPr bwMode="auto">
              <a:xfrm>
                <a:off x="4600" y="1206"/>
                <a:ext cx="25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5" y="0"/>
                    </a:move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1" y="11"/>
                    </a:lnTo>
                    <a:lnTo>
                      <a:pt x="3" y="11"/>
                    </a:lnTo>
                    <a:lnTo>
                      <a:pt x="49" y="11"/>
                    </a:lnTo>
                    <a:lnTo>
                      <a:pt x="51" y="11"/>
                    </a:lnTo>
                    <a:lnTo>
                      <a:pt x="53" y="11"/>
                    </a:lnTo>
                    <a:lnTo>
                      <a:pt x="55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5" y="4"/>
                    </a:lnTo>
                    <a:lnTo>
                      <a:pt x="53" y="2"/>
                    </a:lnTo>
                    <a:lnTo>
                      <a:pt x="51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32" name="Freeform 127"/>
              <p:cNvSpPr>
                <a:spLocks noChangeArrowheads="1"/>
              </p:cNvSpPr>
              <p:nvPr/>
            </p:nvSpPr>
            <p:spPr bwMode="auto">
              <a:xfrm>
                <a:off x="4644" y="1206"/>
                <a:ext cx="25" cy="1"/>
              </a:xfrm>
              <a:custGeom>
                <a:avLst/>
                <a:gdLst>
                  <a:gd name="T0" fmla="*/ 0 w 58"/>
                  <a:gd name="T1" fmla="*/ 0 h 11"/>
                  <a:gd name="T2" fmla="*/ 0 w 58"/>
                  <a:gd name="T3" fmla="*/ 0 h 11"/>
                  <a:gd name="T4" fmla="*/ 0 w 58"/>
                  <a:gd name="T5" fmla="*/ 0 h 11"/>
                  <a:gd name="T6" fmla="*/ 0 w 58"/>
                  <a:gd name="T7" fmla="*/ 0 h 11"/>
                  <a:gd name="T8" fmla="*/ 0 w 58"/>
                  <a:gd name="T9" fmla="*/ 0 h 11"/>
                  <a:gd name="T10" fmla="*/ 0 w 58"/>
                  <a:gd name="T11" fmla="*/ 0 h 11"/>
                  <a:gd name="T12" fmla="*/ 0 w 58"/>
                  <a:gd name="T13" fmla="*/ 0 h 11"/>
                  <a:gd name="T14" fmla="*/ 0 w 58"/>
                  <a:gd name="T15" fmla="*/ 0 h 11"/>
                  <a:gd name="T16" fmla="*/ 0 w 58"/>
                  <a:gd name="T17" fmla="*/ 0 h 11"/>
                  <a:gd name="T18" fmla="*/ 0 w 58"/>
                  <a:gd name="T19" fmla="*/ 0 h 11"/>
                  <a:gd name="T20" fmla="*/ 0 w 58"/>
                  <a:gd name="T21" fmla="*/ 0 h 11"/>
                  <a:gd name="T22" fmla="*/ 0 w 58"/>
                  <a:gd name="T23" fmla="*/ 0 h 11"/>
                  <a:gd name="T24" fmla="*/ 0 w 58"/>
                  <a:gd name="T25" fmla="*/ 0 h 11"/>
                  <a:gd name="T26" fmla="*/ 0 w 58"/>
                  <a:gd name="T27" fmla="*/ 0 h 11"/>
                  <a:gd name="T28" fmla="*/ 0 w 58"/>
                  <a:gd name="T29" fmla="*/ 0 h 11"/>
                  <a:gd name="T30" fmla="*/ 0 w 58"/>
                  <a:gd name="T31" fmla="*/ 0 h 11"/>
                  <a:gd name="T32" fmla="*/ 0 w 58"/>
                  <a:gd name="T33" fmla="*/ 0 h 11"/>
                  <a:gd name="T34" fmla="*/ 0 w 58"/>
                  <a:gd name="T35" fmla="*/ 0 h 11"/>
                  <a:gd name="T36" fmla="*/ 0 w 58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8"/>
                  <a:gd name="T58" fmla="*/ 0 h 11"/>
                  <a:gd name="T59" fmla="*/ 58 w 58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8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50" y="11"/>
                    </a:lnTo>
                    <a:lnTo>
                      <a:pt x="52" y="11"/>
                    </a:lnTo>
                    <a:lnTo>
                      <a:pt x="54" y="11"/>
                    </a:lnTo>
                    <a:lnTo>
                      <a:pt x="56" y="9"/>
                    </a:lnTo>
                    <a:lnTo>
                      <a:pt x="58" y="7"/>
                    </a:lnTo>
                    <a:lnTo>
                      <a:pt x="58" y="5"/>
                    </a:lnTo>
                    <a:lnTo>
                      <a:pt x="56" y="4"/>
                    </a:lnTo>
                    <a:lnTo>
                      <a:pt x="54" y="2"/>
                    </a:lnTo>
                    <a:lnTo>
                      <a:pt x="52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33" name="Freeform 128"/>
              <p:cNvSpPr>
                <a:spLocks noChangeArrowheads="1"/>
              </p:cNvSpPr>
              <p:nvPr/>
            </p:nvSpPr>
            <p:spPr bwMode="auto">
              <a:xfrm>
                <a:off x="4688" y="1206"/>
                <a:ext cx="25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50" y="11"/>
                    </a:lnTo>
                    <a:lnTo>
                      <a:pt x="52" y="11"/>
                    </a:lnTo>
                    <a:lnTo>
                      <a:pt x="54" y="11"/>
                    </a:lnTo>
                    <a:lnTo>
                      <a:pt x="56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6" y="4"/>
                    </a:lnTo>
                    <a:lnTo>
                      <a:pt x="54" y="2"/>
                    </a:lnTo>
                    <a:lnTo>
                      <a:pt x="52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34" name="Freeform 129"/>
              <p:cNvSpPr>
                <a:spLocks noChangeArrowheads="1"/>
              </p:cNvSpPr>
              <p:nvPr/>
            </p:nvSpPr>
            <p:spPr bwMode="auto">
              <a:xfrm>
                <a:off x="4732" y="1206"/>
                <a:ext cx="25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50" y="11"/>
                    </a:lnTo>
                    <a:lnTo>
                      <a:pt x="52" y="11"/>
                    </a:lnTo>
                    <a:lnTo>
                      <a:pt x="54" y="11"/>
                    </a:lnTo>
                    <a:lnTo>
                      <a:pt x="56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6" y="4"/>
                    </a:lnTo>
                    <a:lnTo>
                      <a:pt x="54" y="2"/>
                    </a:lnTo>
                    <a:lnTo>
                      <a:pt x="52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35" name="Freeform 130"/>
              <p:cNvSpPr>
                <a:spLocks noChangeArrowheads="1"/>
              </p:cNvSpPr>
              <p:nvPr/>
            </p:nvSpPr>
            <p:spPr bwMode="auto">
              <a:xfrm>
                <a:off x="4776" y="1206"/>
                <a:ext cx="25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50" y="11"/>
                    </a:lnTo>
                    <a:lnTo>
                      <a:pt x="52" y="11"/>
                    </a:lnTo>
                    <a:lnTo>
                      <a:pt x="54" y="11"/>
                    </a:lnTo>
                    <a:lnTo>
                      <a:pt x="55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5" y="4"/>
                    </a:lnTo>
                    <a:lnTo>
                      <a:pt x="54" y="2"/>
                    </a:lnTo>
                    <a:lnTo>
                      <a:pt x="52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36" name="Freeform 131"/>
              <p:cNvSpPr>
                <a:spLocks noChangeArrowheads="1"/>
              </p:cNvSpPr>
              <p:nvPr/>
            </p:nvSpPr>
            <p:spPr bwMode="auto">
              <a:xfrm>
                <a:off x="4820" y="1206"/>
                <a:ext cx="25" cy="1"/>
              </a:xfrm>
              <a:custGeom>
                <a:avLst/>
                <a:gdLst>
                  <a:gd name="T0" fmla="*/ 0 w 57"/>
                  <a:gd name="T1" fmla="*/ 0 h 11"/>
                  <a:gd name="T2" fmla="*/ 0 w 57"/>
                  <a:gd name="T3" fmla="*/ 0 h 11"/>
                  <a:gd name="T4" fmla="*/ 0 w 57"/>
                  <a:gd name="T5" fmla="*/ 0 h 11"/>
                  <a:gd name="T6" fmla="*/ 0 w 57"/>
                  <a:gd name="T7" fmla="*/ 0 h 11"/>
                  <a:gd name="T8" fmla="*/ 0 w 57"/>
                  <a:gd name="T9" fmla="*/ 0 h 11"/>
                  <a:gd name="T10" fmla="*/ 0 w 57"/>
                  <a:gd name="T11" fmla="*/ 0 h 11"/>
                  <a:gd name="T12" fmla="*/ 0 w 57"/>
                  <a:gd name="T13" fmla="*/ 0 h 11"/>
                  <a:gd name="T14" fmla="*/ 0 w 57"/>
                  <a:gd name="T15" fmla="*/ 0 h 11"/>
                  <a:gd name="T16" fmla="*/ 0 w 57"/>
                  <a:gd name="T17" fmla="*/ 0 h 11"/>
                  <a:gd name="T18" fmla="*/ 0 w 57"/>
                  <a:gd name="T19" fmla="*/ 0 h 11"/>
                  <a:gd name="T20" fmla="*/ 0 w 57"/>
                  <a:gd name="T21" fmla="*/ 0 h 11"/>
                  <a:gd name="T22" fmla="*/ 0 w 57"/>
                  <a:gd name="T23" fmla="*/ 0 h 11"/>
                  <a:gd name="T24" fmla="*/ 0 w 57"/>
                  <a:gd name="T25" fmla="*/ 0 h 11"/>
                  <a:gd name="T26" fmla="*/ 0 w 57"/>
                  <a:gd name="T27" fmla="*/ 0 h 11"/>
                  <a:gd name="T28" fmla="*/ 0 w 57"/>
                  <a:gd name="T29" fmla="*/ 0 h 11"/>
                  <a:gd name="T30" fmla="*/ 0 w 57"/>
                  <a:gd name="T31" fmla="*/ 0 h 11"/>
                  <a:gd name="T32" fmla="*/ 0 w 57"/>
                  <a:gd name="T33" fmla="*/ 0 h 11"/>
                  <a:gd name="T34" fmla="*/ 0 w 57"/>
                  <a:gd name="T35" fmla="*/ 0 h 11"/>
                  <a:gd name="T36" fmla="*/ 0 w 57"/>
                  <a:gd name="T37" fmla="*/ 0 h 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7"/>
                  <a:gd name="T58" fmla="*/ 0 h 11"/>
                  <a:gd name="T59" fmla="*/ 57 w 57"/>
                  <a:gd name="T60" fmla="*/ 11 h 1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7" h="11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50" y="11"/>
                    </a:lnTo>
                    <a:lnTo>
                      <a:pt x="52" y="11"/>
                    </a:lnTo>
                    <a:lnTo>
                      <a:pt x="53" y="11"/>
                    </a:lnTo>
                    <a:lnTo>
                      <a:pt x="55" y="9"/>
                    </a:lnTo>
                    <a:lnTo>
                      <a:pt x="57" y="7"/>
                    </a:lnTo>
                    <a:lnTo>
                      <a:pt x="57" y="5"/>
                    </a:lnTo>
                    <a:lnTo>
                      <a:pt x="55" y="4"/>
                    </a:lnTo>
                    <a:lnTo>
                      <a:pt x="53" y="2"/>
                    </a:lnTo>
                    <a:lnTo>
                      <a:pt x="52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</p:grpSp>
        <p:grpSp>
          <p:nvGrpSpPr>
            <p:cNvPr id="137" name="Group 132"/>
            <p:cNvGrpSpPr>
              <a:grpSpLocks/>
            </p:cNvGrpSpPr>
            <p:nvPr/>
          </p:nvGrpSpPr>
          <p:grpSpPr bwMode="auto">
            <a:xfrm>
              <a:off x="7710488" y="1914525"/>
              <a:ext cx="1587" cy="1858963"/>
              <a:chOff x="4857" y="1206"/>
              <a:chExt cx="1" cy="1171"/>
            </a:xfrm>
          </p:grpSpPr>
          <p:sp>
            <p:nvSpPr>
              <p:cNvPr id="138" name="Freeform 133"/>
              <p:cNvSpPr>
                <a:spLocks noChangeArrowheads="1"/>
              </p:cNvSpPr>
              <p:nvPr/>
            </p:nvSpPr>
            <p:spPr bwMode="auto">
              <a:xfrm>
                <a:off x="4857" y="1206"/>
                <a:ext cx="1" cy="25"/>
              </a:xfrm>
              <a:custGeom>
                <a:avLst/>
                <a:gdLst>
                  <a:gd name="T0" fmla="*/ 0 w 11"/>
                  <a:gd name="T1" fmla="*/ 0 h 57"/>
                  <a:gd name="T2" fmla="*/ 0 w 11"/>
                  <a:gd name="T3" fmla="*/ 0 h 57"/>
                  <a:gd name="T4" fmla="*/ 0 w 11"/>
                  <a:gd name="T5" fmla="*/ 0 h 57"/>
                  <a:gd name="T6" fmla="*/ 0 w 11"/>
                  <a:gd name="T7" fmla="*/ 0 h 57"/>
                  <a:gd name="T8" fmla="*/ 0 w 11"/>
                  <a:gd name="T9" fmla="*/ 0 h 57"/>
                  <a:gd name="T10" fmla="*/ 0 w 11"/>
                  <a:gd name="T11" fmla="*/ 0 h 57"/>
                  <a:gd name="T12" fmla="*/ 0 w 11"/>
                  <a:gd name="T13" fmla="*/ 0 h 57"/>
                  <a:gd name="T14" fmla="*/ 0 w 11"/>
                  <a:gd name="T15" fmla="*/ 0 h 57"/>
                  <a:gd name="T16" fmla="*/ 0 w 11"/>
                  <a:gd name="T17" fmla="*/ 0 h 57"/>
                  <a:gd name="T18" fmla="*/ 0 w 11"/>
                  <a:gd name="T19" fmla="*/ 0 h 57"/>
                  <a:gd name="T20" fmla="*/ 0 w 11"/>
                  <a:gd name="T21" fmla="*/ 0 h 57"/>
                  <a:gd name="T22" fmla="*/ 0 w 11"/>
                  <a:gd name="T23" fmla="*/ 0 h 57"/>
                  <a:gd name="T24" fmla="*/ 0 w 11"/>
                  <a:gd name="T25" fmla="*/ 0 h 57"/>
                  <a:gd name="T26" fmla="*/ 0 w 11"/>
                  <a:gd name="T27" fmla="*/ 0 h 57"/>
                  <a:gd name="T28" fmla="*/ 0 w 11"/>
                  <a:gd name="T29" fmla="*/ 0 h 57"/>
                  <a:gd name="T30" fmla="*/ 0 w 11"/>
                  <a:gd name="T31" fmla="*/ 0 h 57"/>
                  <a:gd name="T32" fmla="*/ 0 w 11"/>
                  <a:gd name="T33" fmla="*/ 0 h 57"/>
                  <a:gd name="T34" fmla="*/ 0 w 11"/>
                  <a:gd name="T35" fmla="*/ 0 h 57"/>
                  <a:gd name="T36" fmla="*/ 0 w 11"/>
                  <a:gd name="T37" fmla="*/ 0 h 5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57"/>
                  <a:gd name="T59" fmla="*/ 11 w 11"/>
                  <a:gd name="T60" fmla="*/ 57 h 5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57">
                    <a:moveTo>
                      <a:pt x="11" y="7"/>
                    </a:moveTo>
                    <a:lnTo>
                      <a:pt x="11" y="5"/>
                    </a:lnTo>
                    <a:lnTo>
                      <a:pt x="9" y="4"/>
                    </a:lnTo>
                    <a:lnTo>
                      <a:pt x="7" y="2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5"/>
                    </a:lnTo>
                    <a:lnTo>
                      <a:pt x="0" y="49"/>
                    </a:lnTo>
                    <a:lnTo>
                      <a:pt x="0" y="51"/>
                    </a:lnTo>
                    <a:lnTo>
                      <a:pt x="2" y="53"/>
                    </a:lnTo>
                    <a:lnTo>
                      <a:pt x="4" y="55"/>
                    </a:lnTo>
                    <a:lnTo>
                      <a:pt x="6" y="57"/>
                    </a:lnTo>
                    <a:lnTo>
                      <a:pt x="7" y="57"/>
                    </a:lnTo>
                    <a:lnTo>
                      <a:pt x="9" y="55"/>
                    </a:lnTo>
                    <a:lnTo>
                      <a:pt x="11" y="53"/>
                    </a:lnTo>
                    <a:lnTo>
                      <a:pt x="11" y="51"/>
                    </a:lnTo>
                    <a:lnTo>
                      <a:pt x="11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39" name="Freeform 134"/>
              <p:cNvSpPr>
                <a:spLocks noChangeArrowheads="1"/>
              </p:cNvSpPr>
              <p:nvPr/>
            </p:nvSpPr>
            <p:spPr bwMode="auto">
              <a:xfrm>
                <a:off x="4857" y="1250"/>
                <a:ext cx="1" cy="25"/>
              </a:xfrm>
              <a:custGeom>
                <a:avLst/>
                <a:gdLst>
                  <a:gd name="T0" fmla="*/ 0 w 11"/>
                  <a:gd name="T1" fmla="*/ 0 h 57"/>
                  <a:gd name="T2" fmla="*/ 0 w 11"/>
                  <a:gd name="T3" fmla="*/ 0 h 57"/>
                  <a:gd name="T4" fmla="*/ 0 w 11"/>
                  <a:gd name="T5" fmla="*/ 0 h 57"/>
                  <a:gd name="T6" fmla="*/ 0 w 11"/>
                  <a:gd name="T7" fmla="*/ 0 h 57"/>
                  <a:gd name="T8" fmla="*/ 0 w 11"/>
                  <a:gd name="T9" fmla="*/ 0 h 57"/>
                  <a:gd name="T10" fmla="*/ 0 w 11"/>
                  <a:gd name="T11" fmla="*/ 0 h 57"/>
                  <a:gd name="T12" fmla="*/ 0 w 11"/>
                  <a:gd name="T13" fmla="*/ 0 h 57"/>
                  <a:gd name="T14" fmla="*/ 0 w 11"/>
                  <a:gd name="T15" fmla="*/ 0 h 57"/>
                  <a:gd name="T16" fmla="*/ 0 w 11"/>
                  <a:gd name="T17" fmla="*/ 0 h 57"/>
                  <a:gd name="T18" fmla="*/ 0 w 11"/>
                  <a:gd name="T19" fmla="*/ 0 h 57"/>
                  <a:gd name="T20" fmla="*/ 0 w 11"/>
                  <a:gd name="T21" fmla="*/ 0 h 57"/>
                  <a:gd name="T22" fmla="*/ 0 w 11"/>
                  <a:gd name="T23" fmla="*/ 0 h 57"/>
                  <a:gd name="T24" fmla="*/ 0 w 11"/>
                  <a:gd name="T25" fmla="*/ 0 h 57"/>
                  <a:gd name="T26" fmla="*/ 0 w 11"/>
                  <a:gd name="T27" fmla="*/ 0 h 57"/>
                  <a:gd name="T28" fmla="*/ 0 w 11"/>
                  <a:gd name="T29" fmla="*/ 0 h 57"/>
                  <a:gd name="T30" fmla="*/ 0 w 11"/>
                  <a:gd name="T31" fmla="*/ 0 h 57"/>
                  <a:gd name="T32" fmla="*/ 0 w 11"/>
                  <a:gd name="T33" fmla="*/ 0 h 57"/>
                  <a:gd name="T34" fmla="*/ 0 w 11"/>
                  <a:gd name="T35" fmla="*/ 0 h 57"/>
                  <a:gd name="T36" fmla="*/ 0 w 11"/>
                  <a:gd name="T37" fmla="*/ 0 h 5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57"/>
                  <a:gd name="T59" fmla="*/ 11 w 11"/>
                  <a:gd name="T60" fmla="*/ 57 h 5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57">
                    <a:moveTo>
                      <a:pt x="11" y="5"/>
                    </a:move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9"/>
                    </a:lnTo>
                    <a:lnTo>
                      <a:pt x="0" y="51"/>
                    </a:lnTo>
                    <a:lnTo>
                      <a:pt x="2" y="53"/>
                    </a:lnTo>
                    <a:lnTo>
                      <a:pt x="4" y="55"/>
                    </a:lnTo>
                    <a:lnTo>
                      <a:pt x="6" y="57"/>
                    </a:lnTo>
                    <a:lnTo>
                      <a:pt x="7" y="57"/>
                    </a:lnTo>
                    <a:lnTo>
                      <a:pt x="9" y="55"/>
                    </a:lnTo>
                    <a:lnTo>
                      <a:pt x="11" y="53"/>
                    </a:lnTo>
                    <a:lnTo>
                      <a:pt x="11" y="51"/>
                    </a:lnTo>
                    <a:lnTo>
                      <a:pt x="11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40" name="Freeform 135"/>
              <p:cNvSpPr>
                <a:spLocks noChangeArrowheads="1"/>
              </p:cNvSpPr>
              <p:nvPr/>
            </p:nvSpPr>
            <p:spPr bwMode="auto">
              <a:xfrm>
                <a:off x="4857" y="1294"/>
                <a:ext cx="1" cy="25"/>
              </a:xfrm>
              <a:custGeom>
                <a:avLst/>
                <a:gdLst>
                  <a:gd name="T0" fmla="*/ 0 w 11"/>
                  <a:gd name="T1" fmla="*/ 0 h 57"/>
                  <a:gd name="T2" fmla="*/ 0 w 11"/>
                  <a:gd name="T3" fmla="*/ 0 h 57"/>
                  <a:gd name="T4" fmla="*/ 0 w 11"/>
                  <a:gd name="T5" fmla="*/ 0 h 57"/>
                  <a:gd name="T6" fmla="*/ 0 w 11"/>
                  <a:gd name="T7" fmla="*/ 0 h 57"/>
                  <a:gd name="T8" fmla="*/ 0 w 11"/>
                  <a:gd name="T9" fmla="*/ 0 h 57"/>
                  <a:gd name="T10" fmla="*/ 0 w 11"/>
                  <a:gd name="T11" fmla="*/ 0 h 57"/>
                  <a:gd name="T12" fmla="*/ 0 w 11"/>
                  <a:gd name="T13" fmla="*/ 0 h 57"/>
                  <a:gd name="T14" fmla="*/ 0 w 11"/>
                  <a:gd name="T15" fmla="*/ 0 h 57"/>
                  <a:gd name="T16" fmla="*/ 0 w 11"/>
                  <a:gd name="T17" fmla="*/ 0 h 57"/>
                  <a:gd name="T18" fmla="*/ 0 w 11"/>
                  <a:gd name="T19" fmla="*/ 0 h 57"/>
                  <a:gd name="T20" fmla="*/ 0 w 11"/>
                  <a:gd name="T21" fmla="*/ 0 h 57"/>
                  <a:gd name="T22" fmla="*/ 0 w 11"/>
                  <a:gd name="T23" fmla="*/ 0 h 57"/>
                  <a:gd name="T24" fmla="*/ 0 w 11"/>
                  <a:gd name="T25" fmla="*/ 0 h 57"/>
                  <a:gd name="T26" fmla="*/ 0 w 11"/>
                  <a:gd name="T27" fmla="*/ 0 h 57"/>
                  <a:gd name="T28" fmla="*/ 0 w 11"/>
                  <a:gd name="T29" fmla="*/ 0 h 57"/>
                  <a:gd name="T30" fmla="*/ 0 w 11"/>
                  <a:gd name="T31" fmla="*/ 0 h 57"/>
                  <a:gd name="T32" fmla="*/ 0 w 11"/>
                  <a:gd name="T33" fmla="*/ 0 h 57"/>
                  <a:gd name="T34" fmla="*/ 0 w 11"/>
                  <a:gd name="T35" fmla="*/ 0 h 57"/>
                  <a:gd name="T36" fmla="*/ 0 w 11"/>
                  <a:gd name="T37" fmla="*/ 0 h 5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57"/>
                  <a:gd name="T59" fmla="*/ 11 w 11"/>
                  <a:gd name="T60" fmla="*/ 57 h 5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57">
                    <a:moveTo>
                      <a:pt x="11" y="5"/>
                    </a:moveTo>
                    <a:lnTo>
                      <a:pt x="11" y="3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49"/>
                    </a:lnTo>
                    <a:lnTo>
                      <a:pt x="0" y="51"/>
                    </a:lnTo>
                    <a:lnTo>
                      <a:pt x="2" y="53"/>
                    </a:lnTo>
                    <a:lnTo>
                      <a:pt x="4" y="55"/>
                    </a:lnTo>
                    <a:lnTo>
                      <a:pt x="6" y="57"/>
                    </a:lnTo>
                    <a:lnTo>
                      <a:pt x="7" y="57"/>
                    </a:lnTo>
                    <a:lnTo>
                      <a:pt x="9" y="55"/>
                    </a:lnTo>
                    <a:lnTo>
                      <a:pt x="11" y="53"/>
                    </a:lnTo>
                    <a:lnTo>
                      <a:pt x="11" y="51"/>
                    </a:lnTo>
                    <a:lnTo>
                      <a:pt x="11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41" name="Freeform 136"/>
              <p:cNvSpPr>
                <a:spLocks noChangeArrowheads="1"/>
              </p:cNvSpPr>
              <p:nvPr/>
            </p:nvSpPr>
            <p:spPr bwMode="auto">
              <a:xfrm>
                <a:off x="4857" y="1338"/>
                <a:ext cx="1" cy="25"/>
              </a:xfrm>
              <a:custGeom>
                <a:avLst/>
                <a:gdLst>
                  <a:gd name="T0" fmla="*/ 0 w 11"/>
                  <a:gd name="T1" fmla="*/ 0 h 57"/>
                  <a:gd name="T2" fmla="*/ 0 w 11"/>
                  <a:gd name="T3" fmla="*/ 0 h 57"/>
                  <a:gd name="T4" fmla="*/ 0 w 11"/>
                  <a:gd name="T5" fmla="*/ 0 h 57"/>
                  <a:gd name="T6" fmla="*/ 0 w 11"/>
                  <a:gd name="T7" fmla="*/ 0 h 57"/>
                  <a:gd name="T8" fmla="*/ 0 w 11"/>
                  <a:gd name="T9" fmla="*/ 0 h 57"/>
                  <a:gd name="T10" fmla="*/ 0 w 11"/>
                  <a:gd name="T11" fmla="*/ 0 h 57"/>
                  <a:gd name="T12" fmla="*/ 0 w 11"/>
                  <a:gd name="T13" fmla="*/ 0 h 57"/>
                  <a:gd name="T14" fmla="*/ 0 w 11"/>
                  <a:gd name="T15" fmla="*/ 0 h 57"/>
                  <a:gd name="T16" fmla="*/ 0 w 11"/>
                  <a:gd name="T17" fmla="*/ 0 h 57"/>
                  <a:gd name="T18" fmla="*/ 0 w 11"/>
                  <a:gd name="T19" fmla="*/ 0 h 57"/>
                  <a:gd name="T20" fmla="*/ 0 w 11"/>
                  <a:gd name="T21" fmla="*/ 0 h 57"/>
                  <a:gd name="T22" fmla="*/ 0 w 11"/>
                  <a:gd name="T23" fmla="*/ 0 h 57"/>
                  <a:gd name="T24" fmla="*/ 0 w 11"/>
                  <a:gd name="T25" fmla="*/ 0 h 57"/>
                  <a:gd name="T26" fmla="*/ 0 w 11"/>
                  <a:gd name="T27" fmla="*/ 0 h 57"/>
                  <a:gd name="T28" fmla="*/ 0 w 11"/>
                  <a:gd name="T29" fmla="*/ 0 h 57"/>
                  <a:gd name="T30" fmla="*/ 0 w 11"/>
                  <a:gd name="T31" fmla="*/ 0 h 57"/>
                  <a:gd name="T32" fmla="*/ 0 w 11"/>
                  <a:gd name="T33" fmla="*/ 0 h 57"/>
                  <a:gd name="T34" fmla="*/ 0 w 11"/>
                  <a:gd name="T35" fmla="*/ 0 h 57"/>
                  <a:gd name="T36" fmla="*/ 0 w 11"/>
                  <a:gd name="T37" fmla="*/ 0 h 5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57"/>
                  <a:gd name="T59" fmla="*/ 11 w 11"/>
                  <a:gd name="T60" fmla="*/ 57 h 5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57">
                    <a:moveTo>
                      <a:pt x="11" y="5"/>
                    </a:moveTo>
                    <a:lnTo>
                      <a:pt x="11" y="3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49"/>
                    </a:lnTo>
                    <a:lnTo>
                      <a:pt x="0" y="51"/>
                    </a:lnTo>
                    <a:lnTo>
                      <a:pt x="2" y="53"/>
                    </a:lnTo>
                    <a:lnTo>
                      <a:pt x="4" y="55"/>
                    </a:lnTo>
                    <a:lnTo>
                      <a:pt x="6" y="57"/>
                    </a:lnTo>
                    <a:lnTo>
                      <a:pt x="7" y="57"/>
                    </a:lnTo>
                    <a:lnTo>
                      <a:pt x="9" y="55"/>
                    </a:lnTo>
                    <a:lnTo>
                      <a:pt x="11" y="53"/>
                    </a:lnTo>
                    <a:lnTo>
                      <a:pt x="11" y="51"/>
                    </a:lnTo>
                    <a:lnTo>
                      <a:pt x="11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42" name="Freeform 137"/>
              <p:cNvSpPr>
                <a:spLocks noChangeArrowheads="1"/>
              </p:cNvSpPr>
              <p:nvPr/>
            </p:nvSpPr>
            <p:spPr bwMode="auto">
              <a:xfrm>
                <a:off x="4857" y="1382"/>
                <a:ext cx="1" cy="25"/>
              </a:xfrm>
              <a:custGeom>
                <a:avLst/>
                <a:gdLst>
                  <a:gd name="T0" fmla="*/ 0 w 11"/>
                  <a:gd name="T1" fmla="*/ 0 h 57"/>
                  <a:gd name="T2" fmla="*/ 0 w 11"/>
                  <a:gd name="T3" fmla="*/ 0 h 57"/>
                  <a:gd name="T4" fmla="*/ 0 w 11"/>
                  <a:gd name="T5" fmla="*/ 0 h 57"/>
                  <a:gd name="T6" fmla="*/ 0 w 11"/>
                  <a:gd name="T7" fmla="*/ 0 h 57"/>
                  <a:gd name="T8" fmla="*/ 0 w 11"/>
                  <a:gd name="T9" fmla="*/ 0 h 57"/>
                  <a:gd name="T10" fmla="*/ 0 w 11"/>
                  <a:gd name="T11" fmla="*/ 0 h 57"/>
                  <a:gd name="T12" fmla="*/ 0 w 11"/>
                  <a:gd name="T13" fmla="*/ 0 h 57"/>
                  <a:gd name="T14" fmla="*/ 0 w 11"/>
                  <a:gd name="T15" fmla="*/ 0 h 57"/>
                  <a:gd name="T16" fmla="*/ 0 w 11"/>
                  <a:gd name="T17" fmla="*/ 0 h 57"/>
                  <a:gd name="T18" fmla="*/ 0 w 11"/>
                  <a:gd name="T19" fmla="*/ 0 h 57"/>
                  <a:gd name="T20" fmla="*/ 0 w 11"/>
                  <a:gd name="T21" fmla="*/ 0 h 57"/>
                  <a:gd name="T22" fmla="*/ 0 w 11"/>
                  <a:gd name="T23" fmla="*/ 0 h 57"/>
                  <a:gd name="T24" fmla="*/ 0 w 11"/>
                  <a:gd name="T25" fmla="*/ 0 h 57"/>
                  <a:gd name="T26" fmla="*/ 0 w 11"/>
                  <a:gd name="T27" fmla="*/ 0 h 57"/>
                  <a:gd name="T28" fmla="*/ 0 w 11"/>
                  <a:gd name="T29" fmla="*/ 0 h 57"/>
                  <a:gd name="T30" fmla="*/ 0 w 11"/>
                  <a:gd name="T31" fmla="*/ 0 h 57"/>
                  <a:gd name="T32" fmla="*/ 0 w 11"/>
                  <a:gd name="T33" fmla="*/ 0 h 57"/>
                  <a:gd name="T34" fmla="*/ 0 w 11"/>
                  <a:gd name="T35" fmla="*/ 0 h 57"/>
                  <a:gd name="T36" fmla="*/ 0 w 11"/>
                  <a:gd name="T37" fmla="*/ 0 h 5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57"/>
                  <a:gd name="T59" fmla="*/ 11 w 11"/>
                  <a:gd name="T60" fmla="*/ 57 h 5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57">
                    <a:moveTo>
                      <a:pt x="11" y="5"/>
                    </a:moveTo>
                    <a:lnTo>
                      <a:pt x="11" y="3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49"/>
                    </a:lnTo>
                    <a:lnTo>
                      <a:pt x="0" y="51"/>
                    </a:lnTo>
                    <a:lnTo>
                      <a:pt x="2" y="53"/>
                    </a:lnTo>
                    <a:lnTo>
                      <a:pt x="4" y="55"/>
                    </a:lnTo>
                    <a:lnTo>
                      <a:pt x="6" y="57"/>
                    </a:lnTo>
                    <a:lnTo>
                      <a:pt x="7" y="57"/>
                    </a:lnTo>
                    <a:lnTo>
                      <a:pt x="9" y="55"/>
                    </a:lnTo>
                    <a:lnTo>
                      <a:pt x="11" y="53"/>
                    </a:lnTo>
                    <a:lnTo>
                      <a:pt x="11" y="51"/>
                    </a:lnTo>
                    <a:lnTo>
                      <a:pt x="11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43" name="Freeform 138"/>
              <p:cNvSpPr>
                <a:spLocks noChangeArrowheads="1"/>
              </p:cNvSpPr>
              <p:nvPr/>
            </p:nvSpPr>
            <p:spPr bwMode="auto">
              <a:xfrm>
                <a:off x="4857" y="1426"/>
                <a:ext cx="1" cy="25"/>
              </a:xfrm>
              <a:custGeom>
                <a:avLst/>
                <a:gdLst>
                  <a:gd name="T0" fmla="*/ 0 w 11"/>
                  <a:gd name="T1" fmla="*/ 0 h 57"/>
                  <a:gd name="T2" fmla="*/ 0 w 11"/>
                  <a:gd name="T3" fmla="*/ 0 h 57"/>
                  <a:gd name="T4" fmla="*/ 0 w 11"/>
                  <a:gd name="T5" fmla="*/ 0 h 57"/>
                  <a:gd name="T6" fmla="*/ 0 w 11"/>
                  <a:gd name="T7" fmla="*/ 0 h 57"/>
                  <a:gd name="T8" fmla="*/ 0 w 11"/>
                  <a:gd name="T9" fmla="*/ 0 h 57"/>
                  <a:gd name="T10" fmla="*/ 0 w 11"/>
                  <a:gd name="T11" fmla="*/ 0 h 57"/>
                  <a:gd name="T12" fmla="*/ 0 w 11"/>
                  <a:gd name="T13" fmla="*/ 0 h 57"/>
                  <a:gd name="T14" fmla="*/ 0 w 11"/>
                  <a:gd name="T15" fmla="*/ 0 h 57"/>
                  <a:gd name="T16" fmla="*/ 0 w 11"/>
                  <a:gd name="T17" fmla="*/ 0 h 57"/>
                  <a:gd name="T18" fmla="*/ 0 w 11"/>
                  <a:gd name="T19" fmla="*/ 0 h 57"/>
                  <a:gd name="T20" fmla="*/ 0 w 11"/>
                  <a:gd name="T21" fmla="*/ 0 h 57"/>
                  <a:gd name="T22" fmla="*/ 0 w 11"/>
                  <a:gd name="T23" fmla="*/ 0 h 57"/>
                  <a:gd name="T24" fmla="*/ 0 w 11"/>
                  <a:gd name="T25" fmla="*/ 0 h 57"/>
                  <a:gd name="T26" fmla="*/ 0 w 11"/>
                  <a:gd name="T27" fmla="*/ 0 h 57"/>
                  <a:gd name="T28" fmla="*/ 0 w 11"/>
                  <a:gd name="T29" fmla="*/ 0 h 57"/>
                  <a:gd name="T30" fmla="*/ 0 w 11"/>
                  <a:gd name="T31" fmla="*/ 0 h 57"/>
                  <a:gd name="T32" fmla="*/ 0 w 11"/>
                  <a:gd name="T33" fmla="*/ 0 h 57"/>
                  <a:gd name="T34" fmla="*/ 0 w 11"/>
                  <a:gd name="T35" fmla="*/ 0 h 57"/>
                  <a:gd name="T36" fmla="*/ 0 w 11"/>
                  <a:gd name="T37" fmla="*/ 0 h 5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57"/>
                  <a:gd name="T59" fmla="*/ 11 w 11"/>
                  <a:gd name="T60" fmla="*/ 57 h 5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57">
                    <a:moveTo>
                      <a:pt x="11" y="5"/>
                    </a:moveTo>
                    <a:lnTo>
                      <a:pt x="11" y="3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49"/>
                    </a:lnTo>
                    <a:lnTo>
                      <a:pt x="0" y="51"/>
                    </a:lnTo>
                    <a:lnTo>
                      <a:pt x="2" y="53"/>
                    </a:lnTo>
                    <a:lnTo>
                      <a:pt x="4" y="55"/>
                    </a:lnTo>
                    <a:lnTo>
                      <a:pt x="6" y="57"/>
                    </a:lnTo>
                    <a:lnTo>
                      <a:pt x="7" y="57"/>
                    </a:lnTo>
                    <a:lnTo>
                      <a:pt x="9" y="55"/>
                    </a:lnTo>
                    <a:lnTo>
                      <a:pt x="11" y="53"/>
                    </a:lnTo>
                    <a:lnTo>
                      <a:pt x="11" y="51"/>
                    </a:lnTo>
                    <a:lnTo>
                      <a:pt x="11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44" name="Freeform 139"/>
              <p:cNvSpPr>
                <a:spLocks noChangeArrowheads="1"/>
              </p:cNvSpPr>
              <p:nvPr/>
            </p:nvSpPr>
            <p:spPr bwMode="auto">
              <a:xfrm>
                <a:off x="4857" y="1470"/>
                <a:ext cx="1" cy="25"/>
              </a:xfrm>
              <a:custGeom>
                <a:avLst/>
                <a:gdLst>
                  <a:gd name="T0" fmla="*/ 0 w 11"/>
                  <a:gd name="T1" fmla="*/ 0 h 57"/>
                  <a:gd name="T2" fmla="*/ 0 w 11"/>
                  <a:gd name="T3" fmla="*/ 0 h 57"/>
                  <a:gd name="T4" fmla="*/ 0 w 11"/>
                  <a:gd name="T5" fmla="*/ 0 h 57"/>
                  <a:gd name="T6" fmla="*/ 0 w 11"/>
                  <a:gd name="T7" fmla="*/ 0 h 57"/>
                  <a:gd name="T8" fmla="*/ 0 w 11"/>
                  <a:gd name="T9" fmla="*/ 0 h 57"/>
                  <a:gd name="T10" fmla="*/ 0 w 11"/>
                  <a:gd name="T11" fmla="*/ 0 h 57"/>
                  <a:gd name="T12" fmla="*/ 0 w 11"/>
                  <a:gd name="T13" fmla="*/ 0 h 57"/>
                  <a:gd name="T14" fmla="*/ 0 w 11"/>
                  <a:gd name="T15" fmla="*/ 0 h 57"/>
                  <a:gd name="T16" fmla="*/ 0 w 11"/>
                  <a:gd name="T17" fmla="*/ 0 h 57"/>
                  <a:gd name="T18" fmla="*/ 0 w 11"/>
                  <a:gd name="T19" fmla="*/ 0 h 57"/>
                  <a:gd name="T20" fmla="*/ 0 w 11"/>
                  <a:gd name="T21" fmla="*/ 0 h 57"/>
                  <a:gd name="T22" fmla="*/ 0 w 11"/>
                  <a:gd name="T23" fmla="*/ 0 h 57"/>
                  <a:gd name="T24" fmla="*/ 0 w 11"/>
                  <a:gd name="T25" fmla="*/ 0 h 57"/>
                  <a:gd name="T26" fmla="*/ 0 w 11"/>
                  <a:gd name="T27" fmla="*/ 0 h 57"/>
                  <a:gd name="T28" fmla="*/ 0 w 11"/>
                  <a:gd name="T29" fmla="*/ 0 h 57"/>
                  <a:gd name="T30" fmla="*/ 0 w 11"/>
                  <a:gd name="T31" fmla="*/ 0 h 57"/>
                  <a:gd name="T32" fmla="*/ 0 w 11"/>
                  <a:gd name="T33" fmla="*/ 0 h 57"/>
                  <a:gd name="T34" fmla="*/ 0 w 11"/>
                  <a:gd name="T35" fmla="*/ 0 h 57"/>
                  <a:gd name="T36" fmla="*/ 0 w 11"/>
                  <a:gd name="T37" fmla="*/ 0 h 5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57"/>
                  <a:gd name="T59" fmla="*/ 11 w 11"/>
                  <a:gd name="T60" fmla="*/ 57 h 5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57">
                    <a:moveTo>
                      <a:pt x="11" y="5"/>
                    </a:moveTo>
                    <a:lnTo>
                      <a:pt x="11" y="3"/>
                    </a:lnTo>
                    <a:lnTo>
                      <a:pt x="11" y="1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49"/>
                    </a:lnTo>
                    <a:lnTo>
                      <a:pt x="0" y="51"/>
                    </a:lnTo>
                    <a:lnTo>
                      <a:pt x="2" y="53"/>
                    </a:lnTo>
                    <a:lnTo>
                      <a:pt x="4" y="55"/>
                    </a:lnTo>
                    <a:lnTo>
                      <a:pt x="6" y="57"/>
                    </a:lnTo>
                    <a:lnTo>
                      <a:pt x="7" y="57"/>
                    </a:lnTo>
                    <a:lnTo>
                      <a:pt x="9" y="55"/>
                    </a:lnTo>
                    <a:lnTo>
                      <a:pt x="11" y="53"/>
                    </a:lnTo>
                    <a:lnTo>
                      <a:pt x="11" y="51"/>
                    </a:lnTo>
                    <a:lnTo>
                      <a:pt x="11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45" name="Freeform 140"/>
              <p:cNvSpPr>
                <a:spLocks noChangeArrowheads="1"/>
              </p:cNvSpPr>
              <p:nvPr/>
            </p:nvSpPr>
            <p:spPr bwMode="auto">
              <a:xfrm>
                <a:off x="4857" y="1515"/>
                <a:ext cx="1" cy="25"/>
              </a:xfrm>
              <a:custGeom>
                <a:avLst/>
                <a:gdLst>
                  <a:gd name="T0" fmla="*/ 0 w 11"/>
                  <a:gd name="T1" fmla="*/ 0 h 57"/>
                  <a:gd name="T2" fmla="*/ 0 w 11"/>
                  <a:gd name="T3" fmla="*/ 0 h 57"/>
                  <a:gd name="T4" fmla="*/ 0 w 11"/>
                  <a:gd name="T5" fmla="*/ 0 h 57"/>
                  <a:gd name="T6" fmla="*/ 0 w 11"/>
                  <a:gd name="T7" fmla="*/ 0 h 57"/>
                  <a:gd name="T8" fmla="*/ 0 w 11"/>
                  <a:gd name="T9" fmla="*/ 0 h 57"/>
                  <a:gd name="T10" fmla="*/ 0 w 11"/>
                  <a:gd name="T11" fmla="*/ 0 h 57"/>
                  <a:gd name="T12" fmla="*/ 0 w 11"/>
                  <a:gd name="T13" fmla="*/ 0 h 57"/>
                  <a:gd name="T14" fmla="*/ 0 w 11"/>
                  <a:gd name="T15" fmla="*/ 0 h 57"/>
                  <a:gd name="T16" fmla="*/ 0 w 11"/>
                  <a:gd name="T17" fmla="*/ 0 h 57"/>
                  <a:gd name="T18" fmla="*/ 0 w 11"/>
                  <a:gd name="T19" fmla="*/ 0 h 57"/>
                  <a:gd name="T20" fmla="*/ 0 w 11"/>
                  <a:gd name="T21" fmla="*/ 0 h 57"/>
                  <a:gd name="T22" fmla="*/ 0 w 11"/>
                  <a:gd name="T23" fmla="*/ 0 h 57"/>
                  <a:gd name="T24" fmla="*/ 0 w 11"/>
                  <a:gd name="T25" fmla="*/ 0 h 57"/>
                  <a:gd name="T26" fmla="*/ 0 w 11"/>
                  <a:gd name="T27" fmla="*/ 0 h 57"/>
                  <a:gd name="T28" fmla="*/ 0 w 11"/>
                  <a:gd name="T29" fmla="*/ 0 h 57"/>
                  <a:gd name="T30" fmla="*/ 0 w 11"/>
                  <a:gd name="T31" fmla="*/ 0 h 57"/>
                  <a:gd name="T32" fmla="*/ 0 w 11"/>
                  <a:gd name="T33" fmla="*/ 0 h 57"/>
                  <a:gd name="T34" fmla="*/ 0 w 11"/>
                  <a:gd name="T35" fmla="*/ 0 h 57"/>
                  <a:gd name="T36" fmla="*/ 0 w 11"/>
                  <a:gd name="T37" fmla="*/ 0 h 5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57"/>
                  <a:gd name="T59" fmla="*/ 11 w 11"/>
                  <a:gd name="T60" fmla="*/ 57 h 5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57">
                    <a:moveTo>
                      <a:pt x="11" y="5"/>
                    </a:moveTo>
                    <a:lnTo>
                      <a:pt x="11" y="3"/>
                    </a:lnTo>
                    <a:lnTo>
                      <a:pt x="11" y="1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49"/>
                    </a:lnTo>
                    <a:lnTo>
                      <a:pt x="0" y="51"/>
                    </a:lnTo>
                    <a:lnTo>
                      <a:pt x="2" y="53"/>
                    </a:lnTo>
                    <a:lnTo>
                      <a:pt x="4" y="55"/>
                    </a:lnTo>
                    <a:lnTo>
                      <a:pt x="6" y="57"/>
                    </a:lnTo>
                    <a:lnTo>
                      <a:pt x="7" y="57"/>
                    </a:lnTo>
                    <a:lnTo>
                      <a:pt x="9" y="55"/>
                    </a:lnTo>
                    <a:lnTo>
                      <a:pt x="11" y="53"/>
                    </a:lnTo>
                    <a:lnTo>
                      <a:pt x="11" y="51"/>
                    </a:lnTo>
                    <a:lnTo>
                      <a:pt x="11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46" name="Freeform 141"/>
              <p:cNvSpPr>
                <a:spLocks noChangeArrowheads="1"/>
              </p:cNvSpPr>
              <p:nvPr/>
            </p:nvSpPr>
            <p:spPr bwMode="auto">
              <a:xfrm>
                <a:off x="4857" y="1559"/>
                <a:ext cx="1" cy="25"/>
              </a:xfrm>
              <a:custGeom>
                <a:avLst/>
                <a:gdLst>
                  <a:gd name="T0" fmla="*/ 0 w 11"/>
                  <a:gd name="T1" fmla="*/ 0 h 57"/>
                  <a:gd name="T2" fmla="*/ 0 w 11"/>
                  <a:gd name="T3" fmla="*/ 0 h 57"/>
                  <a:gd name="T4" fmla="*/ 0 w 11"/>
                  <a:gd name="T5" fmla="*/ 0 h 57"/>
                  <a:gd name="T6" fmla="*/ 0 w 11"/>
                  <a:gd name="T7" fmla="*/ 0 h 57"/>
                  <a:gd name="T8" fmla="*/ 0 w 11"/>
                  <a:gd name="T9" fmla="*/ 0 h 57"/>
                  <a:gd name="T10" fmla="*/ 0 w 11"/>
                  <a:gd name="T11" fmla="*/ 0 h 57"/>
                  <a:gd name="T12" fmla="*/ 0 w 11"/>
                  <a:gd name="T13" fmla="*/ 0 h 57"/>
                  <a:gd name="T14" fmla="*/ 0 w 11"/>
                  <a:gd name="T15" fmla="*/ 0 h 57"/>
                  <a:gd name="T16" fmla="*/ 0 w 11"/>
                  <a:gd name="T17" fmla="*/ 0 h 57"/>
                  <a:gd name="T18" fmla="*/ 0 w 11"/>
                  <a:gd name="T19" fmla="*/ 0 h 57"/>
                  <a:gd name="T20" fmla="*/ 0 w 11"/>
                  <a:gd name="T21" fmla="*/ 0 h 57"/>
                  <a:gd name="T22" fmla="*/ 0 w 11"/>
                  <a:gd name="T23" fmla="*/ 0 h 57"/>
                  <a:gd name="T24" fmla="*/ 0 w 11"/>
                  <a:gd name="T25" fmla="*/ 0 h 57"/>
                  <a:gd name="T26" fmla="*/ 0 w 11"/>
                  <a:gd name="T27" fmla="*/ 0 h 57"/>
                  <a:gd name="T28" fmla="*/ 0 w 11"/>
                  <a:gd name="T29" fmla="*/ 0 h 57"/>
                  <a:gd name="T30" fmla="*/ 0 w 11"/>
                  <a:gd name="T31" fmla="*/ 0 h 57"/>
                  <a:gd name="T32" fmla="*/ 0 w 11"/>
                  <a:gd name="T33" fmla="*/ 0 h 57"/>
                  <a:gd name="T34" fmla="*/ 0 w 11"/>
                  <a:gd name="T35" fmla="*/ 0 h 57"/>
                  <a:gd name="T36" fmla="*/ 0 w 11"/>
                  <a:gd name="T37" fmla="*/ 0 h 5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57"/>
                  <a:gd name="T59" fmla="*/ 11 w 11"/>
                  <a:gd name="T60" fmla="*/ 57 h 5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57">
                    <a:moveTo>
                      <a:pt x="11" y="5"/>
                    </a:moveTo>
                    <a:lnTo>
                      <a:pt x="11" y="3"/>
                    </a:lnTo>
                    <a:lnTo>
                      <a:pt x="11" y="1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49"/>
                    </a:lnTo>
                    <a:lnTo>
                      <a:pt x="0" y="51"/>
                    </a:lnTo>
                    <a:lnTo>
                      <a:pt x="2" y="53"/>
                    </a:lnTo>
                    <a:lnTo>
                      <a:pt x="4" y="55"/>
                    </a:lnTo>
                    <a:lnTo>
                      <a:pt x="6" y="57"/>
                    </a:lnTo>
                    <a:lnTo>
                      <a:pt x="7" y="57"/>
                    </a:lnTo>
                    <a:lnTo>
                      <a:pt x="9" y="55"/>
                    </a:lnTo>
                    <a:lnTo>
                      <a:pt x="11" y="53"/>
                    </a:lnTo>
                    <a:lnTo>
                      <a:pt x="11" y="51"/>
                    </a:lnTo>
                    <a:lnTo>
                      <a:pt x="11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47" name="Freeform 142"/>
              <p:cNvSpPr>
                <a:spLocks noChangeArrowheads="1"/>
              </p:cNvSpPr>
              <p:nvPr/>
            </p:nvSpPr>
            <p:spPr bwMode="auto">
              <a:xfrm>
                <a:off x="4857" y="1603"/>
                <a:ext cx="1" cy="25"/>
              </a:xfrm>
              <a:custGeom>
                <a:avLst/>
                <a:gdLst>
                  <a:gd name="T0" fmla="*/ 0 w 11"/>
                  <a:gd name="T1" fmla="*/ 0 h 58"/>
                  <a:gd name="T2" fmla="*/ 0 w 11"/>
                  <a:gd name="T3" fmla="*/ 0 h 58"/>
                  <a:gd name="T4" fmla="*/ 0 w 11"/>
                  <a:gd name="T5" fmla="*/ 0 h 58"/>
                  <a:gd name="T6" fmla="*/ 0 w 11"/>
                  <a:gd name="T7" fmla="*/ 0 h 58"/>
                  <a:gd name="T8" fmla="*/ 0 w 11"/>
                  <a:gd name="T9" fmla="*/ 0 h 58"/>
                  <a:gd name="T10" fmla="*/ 0 w 11"/>
                  <a:gd name="T11" fmla="*/ 0 h 58"/>
                  <a:gd name="T12" fmla="*/ 0 w 11"/>
                  <a:gd name="T13" fmla="*/ 0 h 58"/>
                  <a:gd name="T14" fmla="*/ 0 w 11"/>
                  <a:gd name="T15" fmla="*/ 0 h 58"/>
                  <a:gd name="T16" fmla="*/ 0 w 11"/>
                  <a:gd name="T17" fmla="*/ 0 h 58"/>
                  <a:gd name="T18" fmla="*/ 0 w 11"/>
                  <a:gd name="T19" fmla="*/ 0 h 58"/>
                  <a:gd name="T20" fmla="*/ 0 w 11"/>
                  <a:gd name="T21" fmla="*/ 0 h 58"/>
                  <a:gd name="T22" fmla="*/ 0 w 11"/>
                  <a:gd name="T23" fmla="*/ 0 h 58"/>
                  <a:gd name="T24" fmla="*/ 0 w 11"/>
                  <a:gd name="T25" fmla="*/ 0 h 58"/>
                  <a:gd name="T26" fmla="*/ 0 w 11"/>
                  <a:gd name="T27" fmla="*/ 0 h 58"/>
                  <a:gd name="T28" fmla="*/ 0 w 11"/>
                  <a:gd name="T29" fmla="*/ 0 h 58"/>
                  <a:gd name="T30" fmla="*/ 0 w 11"/>
                  <a:gd name="T31" fmla="*/ 0 h 58"/>
                  <a:gd name="T32" fmla="*/ 0 w 11"/>
                  <a:gd name="T33" fmla="*/ 0 h 58"/>
                  <a:gd name="T34" fmla="*/ 0 w 11"/>
                  <a:gd name="T35" fmla="*/ 0 h 58"/>
                  <a:gd name="T36" fmla="*/ 0 w 11"/>
                  <a:gd name="T37" fmla="*/ 0 h 5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58"/>
                  <a:gd name="T59" fmla="*/ 11 w 11"/>
                  <a:gd name="T60" fmla="*/ 58 h 58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58">
                    <a:moveTo>
                      <a:pt x="11" y="6"/>
                    </a:move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0"/>
                    </a:lnTo>
                    <a:lnTo>
                      <a:pt x="0" y="52"/>
                    </a:lnTo>
                    <a:lnTo>
                      <a:pt x="2" y="54"/>
                    </a:lnTo>
                    <a:lnTo>
                      <a:pt x="4" y="56"/>
                    </a:lnTo>
                    <a:lnTo>
                      <a:pt x="6" y="58"/>
                    </a:lnTo>
                    <a:lnTo>
                      <a:pt x="7" y="58"/>
                    </a:lnTo>
                    <a:lnTo>
                      <a:pt x="9" y="56"/>
                    </a:lnTo>
                    <a:lnTo>
                      <a:pt x="11" y="54"/>
                    </a:lnTo>
                    <a:lnTo>
                      <a:pt x="11" y="52"/>
                    </a:lnTo>
                    <a:lnTo>
                      <a:pt x="11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48" name="Freeform 143"/>
              <p:cNvSpPr>
                <a:spLocks noChangeArrowheads="1"/>
              </p:cNvSpPr>
              <p:nvPr/>
            </p:nvSpPr>
            <p:spPr bwMode="auto">
              <a:xfrm>
                <a:off x="4857" y="1647"/>
                <a:ext cx="1" cy="25"/>
              </a:xfrm>
              <a:custGeom>
                <a:avLst/>
                <a:gdLst>
                  <a:gd name="T0" fmla="*/ 0 w 11"/>
                  <a:gd name="T1" fmla="*/ 0 h 58"/>
                  <a:gd name="T2" fmla="*/ 0 w 11"/>
                  <a:gd name="T3" fmla="*/ 0 h 58"/>
                  <a:gd name="T4" fmla="*/ 0 w 11"/>
                  <a:gd name="T5" fmla="*/ 0 h 58"/>
                  <a:gd name="T6" fmla="*/ 0 w 11"/>
                  <a:gd name="T7" fmla="*/ 0 h 58"/>
                  <a:gd name="T8" fmla="*/ 0 w 11"/>
                  <a:gd name="T9" fmla="*/ 0 h 58"/>
                  <a:gd name="T10" fmla="*/ 0 w 11"/>
                  <a:gd name="T11" fmla="*/ 0 h 58"/>
                  <a:gd name="T12" fmla="*/ 0 w 11"/>
                  <a:gd name="T13" fmla="*/ 0 h 58"/>
                  <a:gd name="T14" fmla="*/ 0 w 11"/>
                  <a:gd name="T15" fmla="*/ 0 h 58"/>
                  <a:gd name="T16" fmla="*/ 0 w 11"/>
                  <a:gd name="T17" fmla="*/ 0 h 58"/>
                  <a:gd name="T18" fmla="*/ 0 w 11"/>
                  <a:gd name="T19" fmla="*/ 0 h 58"/>
                  <a:gd name="T20" fmla="*/ 0 w 11"/>
                  <a:gd name="T21" fmla="*/ 0 h 58"/>
                  <a:gd name="T22" fmla="*/ 0 w 11"/>
                  <a:gd name="T23" fmla="*/ 0 h 58"/>
                  <a:gd name="T24" fmla="*/ 0 w 11"/>
                  <a:gd name="T25" fmla="*/ 0 h 58"/>
                  <a:gd name="T26" fmla="*/ 0 w 11"/>
                  <a:gd name="T27" fmla="*/ 0 h 58"/>
                  <a:gd name="T28" fmla="*/ 0 w 11"/>
                  <a:gd name="T29" fmla="*/ 0 h 58"/>
                  <a:gd name="T30" fmla="*/ 0 w 11"/>
                  <a:gd name="T31" fmla="*/ 0 h 58"/>
                  <a:gd name="T32" fmla="*/ 0 w 11"/>
                  <a:gd name="T33" fmla="*/ 0 h 58"/>
                  <a:gd name="T34" fmla="*/ 0 w 11"/>
                  <a:gd name="T35" fmla="*/ 0 h 58"/>
                  <a:gd name="T36" fmla="*/ 0 w 11"/>
                  <a:gd name="T37" fmla="*/ 0 h 5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58"/>
                  <a:gd name="T59" fmla="*/ 11 w 11"/>
                  <a:gd name="T60" fmla="*/ 58 h 58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58">
                    <a:moveTo>
                      <a:pt x="11" y="6"/>
                    </a:move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0"/>
                    </a:lnTo>
                    <a:lnTo>
                      <a:pt x="0" y="52"/>
                    </a:lnTo>
                    <a:lnTo>
                      <a:pt x="2" y="54"/>
                    </a:lnTo>
                    <a:lnTo>
                      <a:pt x="4" y="56"/>
                    </a:lnTo>
                    <a:lnTo>
                      <a:pt x="6" y="58"/>
                    </a:lnTo>
                    <a:lnTo>
                      <a:pt x="7" y="58"/>
                    </a:lnTo>
                    <a:lnTo>
                      <a:pt x="9" y="56"/>
                    </a:lnTo>
                    <a:lnTo>
                      <a:pt x="11" y="54"/>
                    </a:lnTo>
                    <a:lnTo>
                      <a:pt x="11" y="52"/>
                    </a:lnTo>
                    <a:lnTo>
                      <a:pt x="11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49" name="Freeform 144"/>
              <p:cNvSpPr>
                <a:spLocks noChangeArrowheads="1"/>
              </p:cNvSpPr>
              <p:nvPr/>
            </p:nvSpPr>
            <p:spPr bwMode="auto">
              <a:xfrm>
                <a:off x="4857" y="1691"/>
                <a:ext cx="1" cy="25"/>
              </a:xfrm>
              <a:custGeom>
                <a:avLst/>
                <a:gdLst>
                  <a:gd name="T0" fmla="*/ 0 w 11"/>
                  <a:gd name="T1" fmla="*/ 0 h 58"/>
                  <a:gd name="T2" fmla="*/ 0 w 11"/>
                  <a:gd name="T3" fmla="*/ 0 h 58"/>
                  <a:gd name="T4" fmla="*/ 0 w 11"/>
                  <a:gd name="T5" fmla="*/ 0 h 58"/>
                  <a:gd name="T6" fmla="*/ 0 w 11"/>
                  <a:gd name="T7" fmla="*/ 0 h 58"/>
                  <a:gd name="T8" fmla="*/ 0 w 11"/>
                  <a:gd name="T9" fmla="*/ 0 h 58"/>
                  <a:gd name="T10" fmla="*/ 0 w 11"/>
                  <a:gd name="T11" fmla="*/ 0 h 58"/>
                  <a:gd name="T12" fmla="*/ 0 w 11"/>
                  <a:gd name="T13" fmla="*/ 0 h 58"/>
                  <a:gd name="T14" fmla="*/ 0 w 11"/>
                  <a:gd name="T15" fmla="*/ 0 h 58"/>
                  <a:gd name="T16" fmla="*/ 0 w 11"/>
                  <a:gd name="T17" fmla="*/ 0 h 58"/>
                  <a:gd name="T18" fmla="*/ 0 w 11"/>
                  <a:gd name="T19" fmla="*/ 0 h 58"/>
                  <a:gd name="T20" fmla="*/ 0 w 11"/>
                  <a:gd name="T21" fmla="*/ 0 h 58"/>
                  <a:gd name="T22" fmla="*/ 0 w 11"/>
                  <a:gd name="T23" fmla="*/ 0 h 58"/>
                  <a:gd name="T24" fmla="*/ 0 w 11"/>
                  <a:gd name="T25" fmla="*/ 0 h 58"/>
                  <a:gd name="T26" fmla="*/ 0 w 11"/>
                  <a:gd name="T27" fmla="*/ 0 h 58"/>
                  <a:gd name="T28" fmla="*/ 0 w 11"/>
                  <a:gd name="T29" fmla="*/ 0 h 58"/>
                  <a:gd name="T30" fmla="*/ 0 w 11"/>
                  <a:gd name="T31" fmla="*/ 0 h 58"/>
                  <a:gd name="T32" fmla="*/ 0 w 11"/>
                  <a:gd name="T33" fmla="*/ 0 h 58"/>
                  <a:gd name="T34" fmla="*/ 0 w 11"/>
                  <a:gd name="T35" fmla="*/ 0 h 58"/>
                  <a:gd name="T36" fmla="*/ 0 w 11"/>
                  <a:gd name="T37" fmla="*/ 0 h 5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58"/>
                  <a:gd name="T59" fmla="*/ 11 w 11"/>
                  <a:gd name="T60" fmla="*/ 58 h 58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58">
                    <a:moveTo>
                      <a:pt x="11" y="6"/>
                    </a:move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0"/>
                    </a:lnTo>
                    <a:lnTo>
                      <a:pt x="0" y="52"/>
                    </a:lnTo>
                    <a:lnTo>
                      <a:pt x="2" y="54"/>
                    </a:lnTo>
                    <a:lnTo>
                      <a:pt x="4" y="56"/>
                    </a:lnTo>
                    <a:lnTo>
                      <a:pt x="6" y="58"/>
                    </a:lnTo>
                    <a:lnTo>
                      <a:pt x="7" y="58"/>
                    </a:lnTo>
                    <a:lnTo>
                      <a:pt x="9" y="56"/>
                    </a:lnTo>
                    <a:lnTo>
                      <a:pt x="11" y="54"/>
                    </a:lnTo>
                    <a:lnTo>
                      <a:pt x="11" y="52"/>
                    </a:lnTo>
                    <a:lnTo>
                      <a:pt x="11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50" name="Freeform 145"/>
              <p:cNvSpPr>
                <a:spLocks noChangeArrowheads="1"/>
              </p:cNvSpPr>
              <p:nvPr/>
            </p:nvSpPr>
            <p:spPr bwMode="auto">
              <a:xfrm>
                <a:off x="4857" y="1735"/>
                <a:ext cx="1" cy="25"/>
              </a:xfrm>
              <a:custGeom>
                <a:avLst/>
                <a:gdLst>
                  <a:gd name="T0" fmla="*/ 0 w 11"/>
                  <a:gd name="T1" fmla="*/ 0 h 58"/>
                  <a:gd name="T2" fmla="*/ 0 w 11"/>
                  <a:gd name="T3" fmla="*/ 0 h 58"/>
                  <a:gd name="T4" fmla="*/ 0 w 11"/>
                  <a:gd name="T5" fmla="*/ 0 h 58"/>
                  <a:gd name="T6" fmla="*/ 0 w 11"/>
                  <a:gd name="T7" fmla="*/ 0 h 58"/>
                  <a:gd name="T8" fmla="*/ 0 w 11"/>
                  <a:gd name="T9" fmla="*/ 0 h 58"/>
                  <a:gd name="T10" fmla="*/ 0 w 11"/>
                  <a:gd name="T11" fmla="*/ 0 h 58"/>
                  <a:gd name="T12" fmla="*/ 0 w 11"/>
                  <a:gd name="T13" fmla="*/ 0 h 58"/>
                  <a:gd name="T14" fmla="*/ 0 w 11"/>
                  <a:gd name="T15" fmla="*/ 0 h 58"/>
                  <a:gd name="T16" fmla="*/ 0 w 11"/>
                  <a:gd name="T17" fmla="*/ 0 h 58"/>
                  <a:gd name="T18" fmla="*/ 0 w 11"/>
                  <a:gd name="T19" fmla="*/ 0 h 58"/>
                  <a:gd name="T20" fmla="*/ 0 w 11"/>
                  <a:gd name="T21" fmla="*/ 0 h 58"/>
                  <a:gd name="T22" fmla="*/ 0 w 11"/>
                  <a:gd name="T23" fmla="*/ 0 h 58"/>
                  <a:gd name="T24" fmla="*/ 0 w 11"/>
                  <a:gd name="T25" fmla="*/ 0 h 58"/>
                  <a:gd name="T26" fmla="*/ 0 w 11"/>
                  <a:gd name="T27" fmla="*/ 0 h 58"/>
                  <a:gd name="T28" fmla="*/ 0 w 11"/>
                  <a:gd name="T29" fmla="*/ 0 h 58"/>
                  <a:gd name="T30" fmla="*/ 0 w 11"/>
                  <a:gd name="T31" fmla="*/ 0 h 58"/>
                  <a:gd name="T32" fmla="*/ 0 w 11"/>
                  <a:gd name="T33" fmla="*/ 0 h 58"/>
                  <a:gd name="T34" fmla="*/ 0 w 11"/>
                  <a:gd name="T35" fmla="*/ 0 h 58"/>
                  <a:gd name="T36" fmla="*/ 0 w 11"/>
                  <a:gd name="T37" fmla="*/ 0 h 5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58"/>
                  <a:gd name="T59" fmla="*/ 11 w 11"/>
                  <a:gd name="T60" fmla="*/ 58 h 58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58">
                    <a:moveTo>
                      <a:pt x="11" y="6"/>
                    </a:move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0"/>
                    </a:lnTo>
                    <a:lnTo>
                      <a:pt x="0" y="52"/>
                    </a:lnTo>
                    <a:lnTo>
                      <a:pt x="2" y="54"/>
                    </a:lnTo>
                    <a:lnTo>
                      <a:pt x="4" y="56"/>
                    </a:lnTo>
                    <a:lnTo>
                      <a:pt x="6" y="58"/>
                    </a:lnTo>
                    <a:lnTo>
                      <a:pt x="7" y="58"/>
                    </a:lnTo>
                    <a:lnTo>
                      <a:pt x="9" y="56"/>
                    </a:lnTo>
                    <a:lnTo>
                      <a:pt x="11" y="54"/>
                    </a:lnTo>
                    <a:lnTo>
                      <a:pt x="11" y="52"/>
                    </a:lnTo>
                    <a:lnTo>
                      <a:pt x="11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51" name="Freeform 146"/>
              <p:cNvSpPr>
                <a:spLocks noChangeArrowheads="1"/>
              </p:cNvSpPr>
              <p:nvPr/>
            </p:nvSpPr>
            <p:spPr bwMode="auto">
              <a:xfrm>
                <a:off x="4857" y="1779"/>
                <a:ext cx="1" cy="25"/>
              </a:xfrm>
              <a:custGeom>
                <a:avLst/>
                <a:gdLst>
                  <a:gd name="T0" fmla="*/ 0 w 11"/>
                  <a:gd name="T1" fmla="*/ 0 h 58"/>
                  <a:gd name="T2" fmla="*/ 0 w 11"/>
                  <a:gd name="T3" fmla="*/ 0 h 58"/>
                  <a:gd name="T4" fmla="*/ 0 w 11"/>
                  <a:gd name="T5" fmla="*/ 0 h 58"/>
                  <a:gd name="T6" fmla="*/ 0 w 11"/>
                  <a:gd name="T7" fmla="*/ 0 h 58"/>
                  <a:gd name="T8" fmla="*/ 0 w 11"/>
                  <a:gd name="T9" fmla="*/ 0 h 58"/>
                  <a:gd name="T10" fmla="*/ 0 w 11"/>
                  <a:gd name="T11" fmla="*/ 0 h 58"/>
                  <a:gd name="T12" fmla="*/ 0 w 11"/>
                  <a:gd name="T13" fmla="*/ 0 h 58"/>
                  <a:gd name="T14" fmla="*/ 0 w 11"/>
                  <a:gd name="T15" fmla="*/ 0 h 58"/>
                  <a:gd name="T16" fmla="*/ 0 w 11"/>
                  <a:gd name="T17" fmla="*/ 0 h 58"/>
                  <a:gd name="T18" fmla="*/ 0 w 11"/>
                  <a:gd name="T19" fmla="*/ 0 h 58"/>
                  <a:gd name="T20" fmla="*/ 0 w 11"/>
                  <a:gd name="T21" fmla="*/ 0 h 58"/>
                  <a:gd name="T22" fmla="*/ 0 w 11"/>
                  <a:gd name="T23" fmla="*/ 0 h 58"/>
                  <a:gd name="T24" fmla="*/ 0 w 11"/>
                  <a:gd name="T25" fmla="*/ 0 h 58"/>
                  <a:gd name="T26" fmla="*/ 0 w 11"/>
                  <a:gd name="T27" fmla="*/ 0 h 58"/>
                  <a:gd name="T28" fmla="*/ 0 w 11"/>
                  <a:gd name="T29" fmla="*/ 0 h 58"/>
                  <a:gd name="T30" fmla="*/ 0 w 11"/>
                  <a:gd name="T31" fmla="*/ 0 h 58"/>
                  <a:gd name="T32" fmla="*/ 0 w 11"/>
                  <a:gd name="T33" fmla="*/ 0 h 58"/>
                  <a:gd name="T34" fmla="*/ 0 w 11"/>
                  <a:gd name="T35" fmla="*/ 0 h 58"/>
                  <a:gd name="T36" fmla="*/ 0 w 11"/>
                  <a:gd name="T37" fmla="*/ 0 h 5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58"/>
                  <a:gd name="T59" fmla="*/ 11 w 11"/>
                  <a:gd name="T60" fmla="*/ 58 h 58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58">
                    <a:moveTo>
                      <a:pt x="11" y="6"/>
                    </a:move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0"/>
                    </a:lnTo>
                    <a:lnTo>
                      <a:pt x="0" y="52"/>
                    </a:lnTo>
                    <a:lnTo>
                      <a:pt x="2" y="54"/>
                    </a:lnTo>
                    <a:lnTo>
                      <a:pt x="4" y="56"/>
                    </a:lnTo>
                    <a:lnTo>
                      <a:pt x="6" y="58"/>
                    </a:lnTo>
                    <a:lnTo>
                      <a:pt x="7" y="58"/>
                    </a:lnTo>
                    <a:lnTo>
                      <a:pt x="9" y="56"/>
                    </a:lnTo>
                    <a:lnTo>
                      <a:pt x="11" y="54"/>
                    </a:lnTo>
                    <a:lnTo>
                      <a:pt x="11" y="52"/>
                    </a:lnTo>
                    <a:lnTo>
                      <a:pt x="11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52" name="Freeform 147"/>
              <p:cNvSpPr>
                <a:spLocks noChangeArrowheads="1"/>
              </p:cNvSpPr>
              <p:nvPr/>
            </p:nvSpPr>
            <p:spPr bwMode="auto">
              <a:xfrm>
                <a:off x="4857" y="1823"/>
                <a:ext cx="1" cy="25"/>
              </a:xfrm>
              <a:custGeom>
                <a:avLst/>
                <a:gdLst>
                  <a:gd name="T0" fmla="*/ 0 w 11"/>
                  <a:gd name="T1" fmla="*/ 0 h 57"/>
                  <a:gd name="T2" fmla="*/ 0 w 11"/>
                  <a:gd name="T3" fmla="*/ 0 h 57"/>
                  <a:gd name="T4" fmla="*/ 0 w 11"/>
                  <a:gd name="T5" fmla="*/ 0 h 57"/>
                  <a:gd name="T6" fmla="*/ 0 w 11"/>
                  <a:gd name="T7" fmla="*/ 0 h 57"/>
                  <a:gd name="T8" fmla="*/ 0 w 11"/>
                  <a:gd name="T9" fmla="*/ 0 h 57"/>
                  <a:gd name="T10" fmla="*/ 0 w 11"/>
                  <a:gd name="T11" fmla="*/ 0 h 57"/>
                  <a:gd name="T12" fmla="*/ 0 w 11"/>
                  <a:gd name="T13" fmla="*/ 0 h 57"/>
                  <a:gd name="T14" fmla="*/ 0 w 11"/>
                  <a:gd name="T15" fmla="*/ 0 h 57"/>
                  <a:gd name="T16" fmla="*/ 0 w 11"/>
                  <a:gd name="T17" fmla="*/ 0 h 57"/>
                  <a:gd name="T18" fmla="*/ 0 w 11"/>
                  <a:gd name="T19" fmla="*/ 0 h 57"/>
                  <a:gd name="T20" fmla="*/ 0 w 11"/>
                  <a:gd name="T21" fmla="*/ 0 h 57"/>
                  <a:gd name="T22" fmla="*/ 0 w 11"/>
                  <a:gd name="T23" fmla="*/ 0 h 57"/>
                  <a:gd name="T24" fmla="*/ 0 w 11"/>
                  <a:gd name="T25" fmla="*/ 0 h 57"/>
                  <a:gd name="T26" fmla="*/ 0 w 11"/>
                  <a:gd name="T27" fmla="*/ 0 h 57"/>
                  <a:gd name="T28" fmla="*/ 0 w 11"/>
                  <a:gd name="T29" fmla="*/ 0 h 57"/>
                  <a:gd name="T30" fmla="*/ 0 w 11"/>
                  <a:gd name="T31" fmla="*/ 0 h 57"/>
                  <a:gd name="T32" fmla="*/ 0 w 11"/>
                  <a:gd name="T33" fmla="*/ 0 h 57"/>
                  <a:gd name="T34" fmla="*/ 0 w 11"/>
                  <a:gd name="T35" fmla="*/ 0 h 57"/>
                  <a:gd name="T36" fmla="*/ 0 w 11"/>
                  <a:gd name="T37" fmla="*/ 0 h 5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57"/>
                  <a:gd name="T59" fmla="*/ 11 w 11"/>
                  <a:gd name="T60" fmla="*/ 57 h 5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57">
                    <a:moveTo>
                      <a:pt x="11" y="6"/>
                    </a:move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0"/>
                    </a:lnTo>
                    <a:lnTo>
                      <a:pt x="0" y="52"/>
                    </a:lnTo>
                    <a:lnTo>
                      <a:pt x="2" y="54"/>
                    </a:lnTo>
                    <a:lnTo>
                      <a:pt x="4" y="56"/>
                    </a:lnTo>
                    <a:lnTo>
                      <a:pt x="6" y="57"/>
                    </a:lnTo>
                    <a:lnTo>
                      <a:pt x="7" y="57"/>
                    </a:lnTo>
                    <a:lnTo>
                      <a:pt x="9" y="56"/>
                    </a:lnTo>
                    <a:lnTo>
                      <a:pt x="11" y="54"/>
                    </a:lnTo>
                    <a:lnTo>
                      <a:pt x="11" y="52"/>
                    </a:lnTo>
                    <a:lnTo>
                      <a:pt x="11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53" name="Freeform 148"/>
              <p:cNvSpPr>
                <a:spLocks noChangeArrowheads="1"/>
              </p:cNvSpPr>
              <p:nvPr/>
            </p:nvSpPr>
            <p:spPr bwMode="auto">
              <a:xfrm>
                <a:off x="4857" y="1867"/>
                <a:ext cx="1" cy="25"/>
              </a:xfrm>
              <a:custGeom>
                <a:avLst/>
                <a:gdLst>
                  <a:gd name="T0" fmla="*/ 0 w 11"/>
                  <a:gd name="T1" fmla="*/ 0 h 57"/>
                  <a:gd name="T2" fmla="*/ 0 w 11"/>
                  <a:gd name="T3" fmla="*/ 0 h 57"/>
                  <a:gd name="T4" fmla="*/ 0 w 11"/>
                  <a:gd name="T5" fmla="*/ 0 h 57"/>
                  <a:gd name="T6" fmla="*/ 0 w 11"/>
                  <a:gd name="T7" fmla="*/ 0 h 57"/>
                  <a:gd name="T8" fmla="*/ 0 w 11"/>
                  <a:gd name="T9" fmla="*/ 0 h 57"/>
                  <a:gd name="T10" fmla="*/ 0 w 11"/>
                  <a:gd name="T11" fmla="*/ 0 h 57"/>
                  <a:gd name="T12" fmla="*/ 0 w 11"/>
                  <a:gd name="T13" fmla="*/ 0 h 57"/>
                  <a:gd name="T14" fmla="*/ 0 w 11"/>
                  <a:gd name="T15" fmla="*/ 0 h 57"/>
                  <a:gd name="T16" fmla="*/ 0 w 11"/>
                  <a:gd name="T17" fmla="*/ 0 h 57"/>
                  <a:gd name="T18" fmla="*/ 0 w 11"/>
                  <a:gd name="T19" fmla="*/ 0 h 57"/>
                  <a:gd name="T20" fmla="*/ 0 w 11"/>
                  <a:gd name="T21" fmla="*/ 0 h 57"/>
                  <a:gd name="T22" fmla="*/ 0 w 11"/>
                  <a:gd name="T23" fmla="*/ 0 h 57"/>
                  <a:gd name="T24" fmla="*/ 0 w 11"/>
                  <a:gd name="T25" fmla="*/ 0 h 57"/>
                  <a:gd name="T26" fmla="*/ 0 w 11"/>
                  <a:gd name="T27" fmla="*/ 0 h 57"/>
                  <a:gd name="T28" fmla="*/ 0 w 11"/>
                  <a:gd name="T29" fmla="*/ 0 h 57"/>
                  <a:gd name="T30" fmla="*/ 0 w 11"/>
                  <a:gd name="T31" fmla="*/ 0 h 57"/>
                  <a:gd name="T32" fmla="*/ 0 w 11"/>
                  <a:gd name="T33" fmla="*/ 0 h 57"/>
                  <a:gd name="T34" fmla="*/ 0 w 11"/>
                  <a:gd name="T35" fmla="*/ 0 h 57"/>
                  <a:gd name="T36" fmla="*/ 0 w 11"/>
                  <a:gd name="T37" fmla="*/ 0 h 5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57"/>
                  <a:gd name="T59" fmla="*/ 11 w 11"/>
                  <a:gd name="T60" fmla="*/ 57 h 5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57">
                    <a:moveTo>
                      <a:pt x="11" y="6"/>
                    </a:move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0"/>
                    </a:lnTo>
                    <a:lnTo>
                      <a:pt x="0" y="52"/>
                    </a:lnTo>
                    <a:lnTo>
                      <a:pt x="2" y="54"/>
                    </a:lnTo>
                    <a:lnTo>
                      <a:pt x="4" y="56"/>
                    </a:lnTo>
                    <a:lnTo>
                      <a:pt x="6" y="57"/>
                    </a:lnTo>
                    <a:lnTo>
                      <a:pt x="7" y="57"/>
                    </a:lnTo>
                    <a:lnTo>
                      <a:pt x="9" y="56"/>
                    </a:lnTo>
                    <a:lnTo>
                      <a:pt x="11" y="54"/>
                    </a:lnTo>
                    <a:lnTo>
                      <a:pt x="11" y="52"/>
                    </a:lnTo>
                    <a:lnTo>
                      <a:pt x="11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54" name="Freeform 149"/>
              <p:cNvSpPr>
                <a:spLocks noChangeArrowheads="1"/>
              </p:cNvSpPr>
              <p:nvPr/>
            </p:nvSpPr>
            <p:spPr bwMode="auto">
              <a:xfrm>
                <a:off x="4857" y="1911"/>
                <a:ext cx="1" cy="25"/>
              </a:xfrm>
              <a:custGeom>
                <a:avLst/>
                <a:gdLst>
                  <a:gd name="T0" fmla="*/ 0 w 11"/>
                  <a:gd name="T1" fmla="*/ 0 h 57"/>
                  <a:gd name="T2" fmla="*/ 0 w 11"/>
                  <a:gd name="T3" fmla="*/ 0 h 57"/>
                  <a:gd name="T4" fmla="*/ 0 w 11"/>
                  <a:gd name="T5" fmla="*/ 0 h 57"/>
                  <a:gd name="T6" fmla="*/ 0 w 11"/>
                  <a:gd name="T7" fmla="*/ 0 h 57"/>
                  <a:gd name="T8" fmla="*/ 0 w 11"/>
                  <a:gd name="T9" fmla="*/ 0 h 57"/>
                  <a:gd name="T10" fmla="*/ 0 w 11"/>
                  <a:gd name="T11" fmla="*/ 0 h 57"/>
                  <a:gd name="T12" fmla="*/ 0 w 11"/>
                  <a:gd name="T13" fmla="*/ 0 h 57"/>
                  <a:gd name="T14" fmla="*/ 0 w 11"/>
                  <a:gd name="T15" fmla="*/ 0 h 57"/>
                  <a:gd name="T16" fmla="*/ 0 w 11"/>
                  <a:gd name="T17" fmla="*/ 0 h 57"/>
                  <a:gd name="T18" fmla="*/ 0 w 11"/>
                  <a:gd name="T19" fmla="*/ 0 h 57"/>
                  <a:gd name="T20" fmla="*/ 0 w 11"/>
                  <a:gd name="T21" fmla="*/ 0 h 57"/>
                  <a:gd name="T22" fmla="*/ 0 w 11"/>
                  <a:gd name="T23" fmla="*/ 0 h 57"/>
                  <a:gd name="T24" fmla="*/ 0 w 11"/>
                  <a:gd name="T25" fmla="*/ 0 h 57"/>
                  <a:gd name="T26" fmla="*/ 0 w 11"/>
                  <a:gd name="T27" fmla="*/ 0 h 57"/>
                  <a:gd name="T28" fmla="*/ 0 w 11"/>
                  <a:gd name="T29" fmla="*/ 0 h 57"/>
                  <a:gd name="T30" fmla="*/ 0 w 11"/>
                  <a:gd name="T31" fmla="*/ 0 h 57"/>
                  <a:gd name="T32" fmla="*/ 0 w 11"/>
                  <a:gd name="T33" fmla="*/ 0 h 57"/>
                  <a:gd name="T34" fmla="*/ 0 w 11"/>
                  <a:gd name="T35" fmla="*/ 0 h 57"/>
                  <a:gd name="T36" fmla="*/ 0 w 11"/>
                  <a:gd name="T37" fmla="*/ 0 h 5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57"/>
                  <a:gd name="T59" fmla="*/ 11 w 11"/>
                  <a:gd name="T60" fmla="*/ 57 h 5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57">
                    <a:moveTo>
                      <a:pt x="11" y="6"/>
                    </a:move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0"/>
                    </a:lnTo>
                    <a:lnTo>
                      <a:pt x="0" y="52"/>
                    </a:lnTo>
                    <a:lnTo>
                      <a:pt x="2" y="54"/>
                    </a:lnTo>
                    <a:lnTo>
                      <a:pt x="4" y="56"/>
                    </a:lnTo>
                    <a:lnTo>
                      <a:pt x="6" y="57"/>
                    </a:lnTo>
                    <a:lnTo>
                      <a:pt x="7" y="57"/>
                    </a:lnTo>
                    <a:lnTo>
                      <a:pt x="9" y="56"/>
                    </a:lnTo>
                    <a:lnTo>
                      <a:pt x="11" y="54"/>
                    </a:lnTo>
                    <a:lnTo>
                      <a:pt x="11" y="52"/>
                    </a:lnTo>
                    <a:lnTo>
                      <a:pt x="11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55" name="Freeform 150"/>
              <p:cNvSpPr>
                <a:spLocks noChangeArrowheads="1"/>
              </p:cNvSpPr>
              <p:nvPr/>
            </p:nvSpPr>
            <p:spPr bwMode="auto">
              <a:xfrm>
                <a:off x="4857" y="1955"/>
                <a:ext cx="1" cy="25"/>
              </a:xfrm>
              <a:custGeom>
                <a:avLst/>
                <a:gdLst>
                  <a:gd name="T0" fmla="*/ 0 w 11"/>
                  <a:gd name="T1" fmla="*/ 0 h 57"/>
                  <a:gd name="T2" fmla="*/ 0 w 11"/>
                  <a:gd name="T3" fmla="*/ 0 h 57"/>
                  <a:gd name="T4" fmla="*/ 0 w 11"/>
                  <a:gd name="T5" fmla="*/ 0 h 57"/>
                  <a:gd name="T6" fmla="*/ 0 w 11"/>
                  <a:gd name="T7" fmla="*/ 0 h 57"/>
                  <a:gd name="T8" fmla="*/ 0 w 11"/>
                  <a:gd name="T9" fmla="*/ 0 h 57"/>
                  <a:gd name="T10" fmla="*/ 0 w 11"/>
                  <a:gd name="T11" fmla="*/ 0 h 57"/>
                  <a:gd name="T12" fmla="*/ 0 w 11"/>
                  <a:gd name="T13" fmla="*/ 0 h 57"/>
                  <a:gd name="T14" fmla="*/ 0 w 11"/>
                  <a:gd name="T15" fmla="*/ 0 h 57"/>
                  <a:gd name="T16" fmla="*/ 0 w 11"/>
                  <a:gd name="T17" fmla="*/ 0 h 57"/>
                  <a:gd name="T18" fmla="*/ 0 w 11"/>
                  <a:gd name="T19" fmla="*/ 0 h 57"/>
                  <a:gd name="T20" fmla="*/ 0 w 11"/>
                  <a:gd name="T21" fmla="*/ 0 h 57"/>
                  <a:gd name="T22" fmla="*/ 0 w 11"/>
                  <a:gd name="T23" fmla="*/ 0 h 57"/>
                  <a:gd name="T24" fmla="*/ 0 w 11"/>
                  <a:gd name="T25" fmla="*/ 0 h 57"/>
                  <a:gd name="T26" fmla="*/ 0 w 11"/>
                  <a:gd name="T27" fmla="*/ 0 h 57"/>
                  <a:gd name="T28" fmla="*/ 0 w 11"/>
                  <a:gd name="T29" fmla="*/ 0 h 57"/>
                  <a:gd name="T30" fmla="*/ 0 w 11"/>
                  <a:gd name="T31" fmla="*/ 0 h 57"/>
                  <a:gd name="T32" fmla="*/ 0 w 11"/>
                  <a:gd name="T33" fmla="*/ 0 h 57"/>
                  <a:gd name="T34" fmla="*/ 0 w 11"/>
                  <a:gd name="T35" fmla="*/ 0 h 57"/>
                  <a:gd name="T36" fmla="*/ 0 w 11"/>
                  <a:gd name="T37" fmla="*/ 0 h 5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57"/>
                  <a:gd name="T59" fmla="*/ 11 w 11"/>
                  <a:gd name="T60" fmla="*/ 57 h 5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57">
                    <a:moveTo>
                      <a:pt x="11" y="6"/>
                    </a:move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0"/>
                    </a:lnTo>
                    <a:lnTo>
                      <a:pt x="0" y="52"/>
                    </a:lnTo>
                    <a:lnTo>
                      <a:pt x="2" y="54"/>
                    </a:lnTo>
                    <a:lnTo>
                      <a:pt x="4" y="55"/>
                    </a:lnTo>
                    <a:lnTo>
                      <a:pt x="6" y="57"/>
                    </a:lnTo>
                    <a:lnTo>
                      <a:pt x="7" y="57"/>
                    </a:lnTo>
                    <a:lnTo>
                      <a:pt x="9" y="55"/>
                    </a:lnTo>
                    <a:lnTo>
                      <a:pt x="11" y="54"/>
                    </a:lnTo>
                    <a:lnTo>
                      <a:pt x="11" y="52"/>
                    </a:lnTo>
                    <a:lnTo>
                      <a:pt x="11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56" name="Freeform 151"/>
              <p:cNvSpPr>
                <a:spLocks noChangeArrowheads="1"/>
              </p:cNvSpPr>
              <p:nvPr/>
            </p:nvSpPr>
            <p:spPr bwMode="auto">
              <a:xfrm>
                <a:off x="4857" y="1999"/>
                <a:ext cx="1" cy="25"/>
              </a:xfrm>
              <a:custGeom>
                <a:avLst/>
                <a:gdLst>
                  <a:gd name="T0" fmla="*/ 0 w 11"/>
                  <a:gd name="T1" fmla="*/ 0 h 57"/>
                  <a:gd name="T2" fmla="*/ 0 w 11"/>
                  <a:gd name="T3" fmla="*/ 0 h 57"/>
                  <a:gd name="T4" fmla="*/ 0 w 11"/>
                  <a:gd name="T5" fmla="*/ 0 h 57"/>
                  <a:gd name="T6" fmla="*/ 0 w 11"/>
                  <a:gd name="T7" fmla="*/ 0 h 57"/>
                  <a:gd name="T8" fmla="*/ 0 w 11"/>
                  <a:gd name="T9" fmla="*/ 0 h 57"/>
                  <a:gd name="T10" fmla="*/ 0 w 11"/>
                  <a:gd name="T11" fmla="*/ 0 h 57"/>
                  <a:gd name="T12" fmla="*/ 0 w 11"/>
                  <a:gd name="T13" fmla="*/ 0 h 57"/>
                  <a:gd name="T14" fmla="*/ 0 w 11"/>
                  <a:gd name="T15" fmla="*/ 0 h 57"/>
                  <a:gd name="T16" fmla="*/ 0 w 11"/>
                  <a:gd name="T17" fmla="*/ 0 h 57"/>
                  <a:gd name="T18" fmla="*/ 0 w 11"/>
                  <a:gd name="T19" fmla="*/ 0 h 57"/>
                  <a:gd name="T20" fmla="*/ 0 w 11"/>
                  <a:gd name="T21" fmla="*/ 0 h 57"/>
                  <a:gd name="T22" fmla="*/ 0 w 11"/>
                  <a:gd name="T23" fmla="*/ 0 h 57"/>
                  <a:gd name="T24" fmla="*/ 0 w 11"/>
                  <a:gd name="T25" fmla="*/ 0 h 57"/>
                  <a:gd name="T26" fmla="*/ 0 w 11"/>
                  <a:gd name="T27" fmla="*/ 0 h 57"/>
                  <a:gd name="T28" fmla="*/ 0 w 11"/>
                  <a:gd name="T29" fmla="*/ 0 h 57"/>
                  <a:gd name="T30" fmla="*/ 0 w 11"/>
                  <a:gd name="T31" fmla="*/ 0 h 57"/>
                  <a:gd name="T32" fmla="*/ 0 w 11"/>
                  <a:gd name="T33" fmla="*/ 0 h 57"/>
                  <a:gd name="T34" fmla="*/ 0 w 11"/>
                  <a:gd name="T35" fmla="*/ 0 h 57"/>
                  <a:gd name="T36" fmla="*/ 0 w 11"/>
                  <a:gd name="T37" fmla="*/ 0 h 5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57"/>
                  <a:gd name="T59" fmla="*/ 11 w 11"/>
                  <a:gd name="T60" fmla="*/ 57 h 5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57">
                    <a:moveTo>
                      <a:pt x="11" y="6"/>
                    </a:move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0"/>
                    </a:lnTo>
                    <a:lnTo>
                      <a:pt x="0" y="52"/>
                    </a:lnTo>
                    <a:lnTo>
                      <a:pt x="2" y="54"/>
                    </a:lnTo>
                    <a:lnTo>
                      <a:pt x="4" y="55"/>
                    </a:lnTo>
                    <a:lnTo>
                      <a:pt x="6" y="57"/>
                    </a:lnTo>
                    <a:lnTo>
                      <a:pt x="7" y="57"/>
                    </a:lnTo>
                    <a:lnTo>
                      <a:pt x="9" y="55"/>
                    </a:lnTo>
                    <a:lnTo>
                      <a:pt x="11" y="54"/>
                    </a:lnTo>
                    <a:lnTo>
                      <a:pt x="11" y="52"/>
                    </a:lnTo>
                    <a:lnTo>
                      <a:pt x="11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57" name="Freeform 152"/>
              <p:cNvSpPr>
                <a:spLocks noChangeArrowheads="1"/>
              </p:cNvSpPr>
              <p:nvPr/>
            </p:nvSpPr>
            <p:spPr bwMode="auto">
              <a:xfrm>
                <a:off x="4857" y="2043"/>
                <a:ext cx="1" cy="25"/>
              </a:xfrm>
              <a:custGeom>
                <a:avLst/>
                <a:gdLst>
                  <a:gd name="T0" fmla="*/ 0 w 11"/>
                  <a:gd name="T1" fmla="*/ 0 h 57"/>
                  <a:gd name="T2" fmla="*/ 0 w 11"/>
                  <a:gd name="T3" fmla="*/ 0 h 57"/>
                  <a:gd name="T4" fmla="*/ 0 w 11"/>
                  <a:gd name="T5" fmla="*/ 0 h 57"/>
                  <a:gd name="T6" fmla="*/ 0 w 11"/>
                  <a:gd name="T7" fmla="*/ 0 h 57"/>
                  <a:gd name="T8" fmla="*/ 0 w 11"/>
                  <a:gd name="T9" fmla="*/ 0 h 57"/>
                  <a:gd name="T10" fmla="*/ 0 w 11"/>
                  <a:gd name="T11" fmla="*/ 0 h 57"/>
                  <a:gd name="T12" fmla="*/ 0 w 11"/>
                  <a:gd name="T13" fmla="*/ 0 h 57"/>
                  <a:gd name="T14" fmla="*/ 0 w 11"/>
                  <a:gd name="T15" fmla="*/ 0 h 57"/>
                  <a:gd name="T16" fmla="*/ 0 w 11"/>
                  <a:gd name="T17" fmla="*/ 0 h 57"/>
                  <a:gd name="T18" fmla="*/ 0 w 11"/>
                  <a:gd name="T19" fmla="*/ 0 h 57"/>
                  <a:gd name="T20" fmla="*/ 0 w 11"/>
                  <a:gd name="T21" fmla="*/ 0 h 57"/>
                  <a:gd name="T22" fmla="*/ 0 w 11"/>
                  <a:gd name="T23" fmla="*/ 0 h 57"/>
                  <a:gd name="T24" fmla="*/ 0 w 11"/>
                  <a:gd name="T25" fmla="*/ 0 h 57"/>
                  <a:gd name="T26" fmla="*/ 0 w 11"/>
                  <a:gd name="T27" fmla="*/ 0 h 57"/>
                  <a:gd name="T28" fmla="*/ 0 w 11"/>
                  <a:gd name="T29" fmla="*/ 0 h 57"/>
                  <a:gd name="T30" fmla="*/ 0 w 11"/>
                  <a:gd name="T31" fmla="*/ 0 h 57"/>
                  <a:gd name="T32" fmla="*/ 0 w 11"/>
                  <a:gd name="T33" fmla="*/ 0 h 57"/>
                  <a:gd name="T34" fmla="*/ 0 w 11"/>
                  <a:gd name="T35" fmla="*/ 0 h 57"/>
                  <a:gd name="T36" fmla="*/ 0 w 11"/>
                  <a:gd name="T37" fmla="*/ 0 h 5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57"/>
                  <a:gd name="T59" fmla="*/ 11 w 11"/>
                  <a:gd name="T60" fmla="*/ 57 h 5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57">
                    <a:moveTo>
                      <a:pt x="11" y="6"/>
                    </a:move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0"/>
                    </a:lnTo>
                    <a:lnTo>
                      <a:pt x="0" y="52"/>
                    </a:lnTo>
                    <a:lnTo>
                      <a:pt x="2" y="54"/>
                    </a:lnTo>
                    <a:lnTo>
                      <a:pt x="4" y="55"/>
                    </a:lnTo>
                    <a:lnTo>
                      <a:pt x="6" y="57"/>
                    </a:lnTo>
                    <a:lnTo>
                      <a:pt x="7" y="57"/>
                    </a:lnTo>
                    <a:lnTo>
                      <a:pt x="9" y="55"/>
                    </a:lnTo>
                    <a:lnTo>
                      <a:pt x="11" y="54"/>
                    </a:lnTo>
                    <a:lnTo>
                      <a:pt x="11" y="52"/>
                    </a:lnTo>
                    <a:lnTo>
                      <a:pt x="11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58" name="Freeform 153"/>
              <p:cNvSpPr>
                <a:spLocks noChangeArrowheads="1"/>
              </p:cNvSpPr>
              <p:nvPr/>
            </p:nvSpPr>
            <p:spPr bwMode="auto">
              <a:xfrm>
                <a:off x="4857" y="2088"/>
                <a:ext cx="1" cy="25"/>
              </a:xfrm>
              <a:custGeom>
                <a:avLst/>
                <a:gdLst>
                  <a:gd name="T0" fmla="*/ 0 w 11"/>
                  <a:gd name="T1" fmla="*/ 0 h 57"/>
                  <a:gd name="T2" fmla="*/ 0 w 11"/>
                  <a:gd name="T3" fmla="*/ 0 h 57"/>
                  <a:gd name="T4" fmla="*/ 0 w 11"/>
                  <a:gd name="T5" fmla="*/ 0 h 57"/>
                  <a:gd name="T6" fmla="*/ 0 w 11"/>
                  <a:gd name="T7" fmla="*/ 0 h 57"/>
                  <a:gd name="T8" fmla="*/ 0 w 11"/>
                  <a:gd name="T9" fmla="*/ 0 h 57"/>
                  <a:gd name="T10" fmla="*/ 0 w 11"/>
                  <a:gd name="T11" fmla="*/ 0 h 57"/>
                  <a:gd name="T12" fmla="*/ 0 w 11"/>
                  <a:gd name="T13" fmla="*/ 0 h 57"/>
                  <a:gd name="T14" fmla="*/ 0 w 11"/>
                  <a:gd name="T15" fmla="*/ 0 h 57"/>
                  <a:gd name="T16" fmla="*/ 0 w 11"/>
                  <a:gd name="T17" fmla="*/ 0 h 57"/>
                  <a:gd name="T18" fmla="*/ 0 w 11"/>
                  <a:gd name="T19" fmla="*/ 0 h 57"/>
                  <a:gd name="T20" fmla="*/ 0 w 11"/>
                  <a:gd name="T21" fmla="*/ 0 h 57"/>
                  <a:gd name="T22" fmla="*/ 0 w 11"/>
                  <a:gd name="T23" fmla="*/ 0 h 57"/>
                  <a:gd name="T24" fmla="*/ 0 w 11"/>
                  <a:gd name="T25" fmla="*/ 0 h 57"/>
                  <a:gd name="T26" fmla="*/ 0 w 11"/>
                  <a:gd name="T27" fmla="*/ 0 h 57"/>
                  <a:gd name="T28" fmla="*/ 0 w 11"/>
                  <a:gd name="T29" fmla="*/ 0 h 57"/>
                  <a:gd name="T30" fmla="*/ 0 w 11"/>
                  <a:gd name="T31" fmla="*/ 0 h 57"/>
                  <a:gd name="T32" fmla="*/ 0 w 11"/>
                  <a:gd name="T33" fmla="*/ 0 h 57"/>
                  <a:gd name="T34" fmla="*/ 0 w 11"/>
                  <a:gd name="T35" fmla="*/ 0 h 57"/>
                  <a:gd name="T36" fmla="*/ 0 w 11"/>
                  <a:gd name="T37" fmla="*/ 0 h 5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57"/>
                  <a:gd name="T59" fmla="*/ 11 w 11"/>
                  <a:gd name="T60" fmla="*/ 57 h 5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57">
                    <a:moveTo>
                      <a:pt x="11" y="6"/>
                    </a:move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0"/>
                    </a:lnTo>
                    <a:lnTo>
                      <a:pt x="0" y="52"/>
                    </a:lnTo>
                    <a:lnTo>
                      <a:pt x="2" y="54"/>
                    </a:lnTo>
                    <a:lnTo>
                      <a:pt x="4" y="55"/>
                    </a:lnTo>
                    <a:lnTo>
                      <a:pt x="6" y="57"/>
                    </a:lnTo>
                    <a:lnTo>
                      <a:pt x="7" y="57"/>
                    </a:lnTo>
                    <a:lnTo>
                      <a:pt x="9" y="55"/>
                    </a:lnTo>
                    <a:lnTo>
                      <a:pt x="11" y="54"/>
                    </a:lnTo>
                    <a:lnTo>
                      <a:pt x="11" y="52"/>
                    </a:lnTo>
                    <a:lnTo>
                      <a:pt x="11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59" name="Freeform 154"/>
              <p:cNvSpPr>
                <a:spLocks noChangeArrowheads="1"/>
              </p:cNvSpPr>
              <p:nvPr/>
            </p:nvSpPr>
            <p:spPr bwMode="auto">
              <a:xfrm>
                <a:off x="4857" y="2132"/>
                <a:ext cx="1" cy="25"/>
              </a:xfrm>
              <a:custGeom>
                <a:avLst/>
                <a:gdLst>
                  <a:gd name="T0" fmla="*/ 0 w 11"/>
                  <a:gd name="T1" fmla="*/ 0 h 57"/>
                  <a:gd name="T2" fmla="*/ 0 w 11"/>
                  <a:gd name="T3" fmla="*/ 0 h 57"/>
                  <a:gd name="T4" fmla="*/ 0 w 11"/>
                  <a:gd name="T5" fmla="*/ 0 h 57"/>
                  <a:gd name="T6" fmla="*/ 0 w 11"/>
                  <a:gd name="T7" fmla="*/ 0 h 57"/>
                  <a:gd name="T8" fmla="*/ 0 w 11"/>
                  <a:gd name="T9" fmla="*/ 0 h 57"/>
                  <a:gd name="T10" fmla="*/ 0 w 11"/>
                  <a:gd name="T11" fmla="*/ 0 h 57"/>
                  <a:gd name="T12" fmla="*/ 0 w 11"/>
                  <a:gd name="T13" fmla="*/ 0 h 57"/>
                  <a:gd name="T14" fmla="*/ 0 w 11"/>
                  <a:gd name="T15" fmla="*/ 0 h 57"/>
                  <a:gd name="T16" fmla="*/ 0 w 11"/>
                  <a:gd name="T17" fmla="*/ 0 h 57"/>
                  <a:gd name="T18" fmla="*/ 0 w 11"/>
                  <a:gd name="T19" fmla="*/ 0 h 57"/>
                  <a:gd name="T20" fmla="*/ 0 w 11"/>
                  <a:gd name="T21" fmla="*/ 0 h 57"/>
                  <a:gd name="T22" fmla="*/ 0 w 11"/>
                  <a:gd name="T23" fmla="*/ 0 h 57"/>
                  <a:gd name="T24" fmla="*/ 0 w 11"/>
                  <a:gd name="T25" fmla="*/ 0 h 57"/>
                  <a:gd name="T26" fmla="*/ 0 w 11"/>
                  <a:gd name="T27" fmla="*/ 0 h 57"/>
                  <a:gd name="T28" fmla="*/ 0 w 11"/>
                  <a:gd name="T29" fmla="*/ 0 h 57"/>
                  <a:gd name="T30" fmla="*/ 0 w 11"/>
                  <a:gd name="T31" fmla="*/ 0 h 57"/>
                  <a:gd name="T32" fmla="*/ 0 w 11"/>
                  <a:gd name="T33" fmla="*/ 0 h 57"/>
                  <a:gd name="T34" fmla="*/ 0 w 11"/>
                  <a:gd name="T35" fmla="*/ 0 h 57"/>
                  <a:gd name="T36" fmla="*/ 0 w 11"/>
                  <a:gd name="T37" fmla="*/ 0 h 5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57"/>
                  <a:gd name="T59" fmla="*/ 11 w 11"/>
                  <a:gd name="T60" fmla="*/ 57 h 5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57">
                    <a:moveTo>
                      <a:pt x="11" y="6"/>
                    </a:move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0"/>
                    </a:lnTo>
                    <a:lnTo>
                      <a:pt x="0" y="52"/>
                    </a:lnTo>
                    <a:lnTo>
                      <a:pt x="2" y="53"/>
                    </a:lnTo>
                    <a:lnTo>
                      <a:pt x="4" y="55"/>
                    </a:lnTo>
                    <a:lnTo>
                      <a:pt x="6" y="57"/>
                    </a:lnTo>
                    <a:lnTo>
                      <a:pt x="7" y="57"/>
                    </a:lnTo>
                    <a:lnTo>
                      <a:pt x="9" y="55"/>
                    </a:lnTo>
                    <a:lnTo>
                      <a:pt x="11" y="53"/>
                    </a:lnTo>
                    <a:lnTo>
                      <a:pt x="11" y="52"/>
                    </a:lnTo>
                    <a:lnTo>
                      <a:pt x="11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60" name="Freeform 155"/>
              <p:cNvSpPr>
                <a:spLocks noChangeArrowheads="1"/>
              </p:cNvSpPr>
              <p:nvPr/>
            </p:nvSpPr>
            <p:spPr bwMode="auto">
              <a:xfrm>
                <a:off x="4857" y="2176"/>
                <a:ext cx="1" cy="25"/>
              </a:xfrm>
              <a:custGeom>
                <a:avLst/>
                <a:gdLst>
                  <a:gd name="T0" fmla="*/ 0 w 11"/>
                  <a:gd name="T1" fmla="*/ 0 h 57"/>
                  <a:gd name="T2" fmla="*/ 0 w 11"/>
                  <a:gd name="T3" fmla="*/ 0 h 57"/>
                  <a:gd name="T4" fmla="*/ 0 w 11"/>
                  <a:gd name="T5" fmla="*/ 0 h 57"/>
                  <a:gd name="T6" fmla="*/ 0 w 11"/>
                  <a:gd name="T7" fmla="*/ 0 h 57"/>
                  <a:gd name="T8" fmla="*/ 0 w 11"/>
                  <a:gd name="T9" fmla="*/ 0 h 57"/>
                  <a:gd name="T10" fmla="*/ 0 w 11"/>
                  <a:gd name="T11" fmla="*/ 0 h 57"/>
                  <a:gd name="T12" fmla="*/ 0 w 11"/>
                  <a:gd name="T13" fmla="*/ 0 h 57"/>
                  <a:gd name="T14" fmla="*/ 0 w 11"/>
                  <a:gd name="T15" fmla="*/ 0 h 57"/>
                  <a:gd name="T16" fmla="*/ 0 w 11"/>
                  <a:gd name="T17" fmla="*/ 0 h 57"/>
                  <a:gd name="T18" fmla="*/ 0 w 11"/>
                  <a:gd name="T19" fmla="*/ 0 h 57"/>
                  <a:gd name="T20" fmla="*/ 0 w 11"/>
                  <a:gd name="T21" fmla="*/ 0 h 57"/>
                  <a:gd name="T22" fmla="*/ 0 w 11"/>
                  <a:gd name="T23" fmla="*/ 0 h 57"/>
                  <a:gd name="T24" fmla="*/ 0 w 11"/>
                  <a:gd name="T25" fmla="*/ 0 h 57"/>
                  <a:gd name="T26" fmla="*/ 0 w 11"/>
                  <a:gd name="T27" fmla="*/ 0 h 57"/>
                  <a:gd name="T28" fmla="*/ 0 w 11"/>
                  <a:gd name="T29" fmla="*/ 0 h 57"/>
                  <a:gd name="T30" fmla="*/ 0 w 11"/>
                  <a:gd name="T31" fmla="*/ 0 h 57"/>
                  <a:gd name="T32" fmla="*/ 0 w 11"/>
                  <a:gd name="T33" fmla="*/ 0 h 57"/>
                  <a:gd name="T34" fmla="*/ 0 w 11"/>
                  <a:gd name="T35" fmla="*/ 0 h 57"/>
                  <a:gd name="T36" fmla="*/ 0 w 11"/>
                  <a:gd name="T37" fmla="*/ 0 h 5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57"/>
                  <a:gd name="T59" fmla="*/ 11 w 11"/>
                  <a:gd name="T60" fmla="*/ 57 h 5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57">
                    <a:moveTo>
                      <a:pt x="11" y="6"/>
                    </a:move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0"/>
                    </a:lnTo>
                    <a:lnTo>
                      <a:pt x="0" y="52"/>
                    </a:lnTo>
                    <a:lnTo>
                      <a:pt x="2" y="53"/>
                    </a:lnTo>
                    <a:lnTo>
                      <a:pt x="4" y="55"/>
                    </a:lnTo>
                    <a:lnTo>
                      <a:pt x="6" y="57"/>
                    </a:lnTo>
                    <a:lnTo>
                      <a:pt x="7" y="57"/>
                    </a:lnTo>
                    <a:lnTo>
                      <a:pt x="9" y="55"/>
                    </a:lnTo>
                    <a:lnTo>
                      <a:pt x="11" y="53"/>
                    </a:lnTo>
                    <a:lnTo>
                      <a:pt x="11" y="52"/>
                    </a:lnTo>
                    <a:lnTo>
                      <a:pt x="11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61" name="Freeform 156"/>
              <p:cNvSpPr>
                <a:spLocks noChangeArrowheads="1"/>
              </p:cNvSpPr>
              <p:nvPr/>
            </p:nvSpPr>
            <p:spPr bwMode="auto">
              <a:xfrm>
                <a:off x="4857" y="2220"/>
                <a:ext cx="1" cy="25"/>
              </a:xfrm>
              <a:custGeom>
                <a:avLst/>
                <a:gdLst>
                  <a:gd name="T0" fmla="*/ 0 w 11"/>
                  <a:gd name="T1" fmla="*/ 0 h 57"/>
                  <a:gd name="T2" fmla="*/ 0 w 11"/>
                  <a:gd name="T3" fmla="*/ 0 h 57"/>
                  <a:gd name="T4" fmla="*/ 0 w 11"/>
                  <a:gd name="T5" fmla="*/ 0 h 57"/>
                  <a:gd name="T6" fmla="*/ 0 w 11"/>
                  <a:gd name="T7" fmla="*/ 0 h 57"/>
                  <a:gd name="T8" fmla="*/ 0 w 11"/>
                  <a:gd name="T9" fmla="*/ 0 h 57"/>
                  <a:gd name="T10" fmla="*/ 0 w 11"/>
                  <a:gd name="T11" fmla="*/ 0 h 57"/>
                  <a:gd name="T12" fmla="*/ 0 w 11"/>
                  <a:gd name="T13" fmla="*/ 0 h 57"/>
                  <a:gd name="T14" fmla="*/ 0 w 11"/>
                  <a:gd name="T15" fmla="*/ 0 h 57"/>
                  <a:gd name="T16" fmla="*/ 0 w 11"/>
                  <a:gd name="T17" fmla="*/ 0 h 57"/>
                  <a:gd name="T18" fmla="*/ 0 w 11"/>
                  <a:gd name="T19" fmla="*/ 0 h 57"/>
                  <a:gd name="T20" fmla="*/ 0 w 11"/>
                  <a:gd name="T21" fmla="*/ 0 h 57"/>
                  <a:gd name="T22" fmla="*/ 0 w 11"/>
                  <a:gd name="T23" fmla="*/ 0 h 57"/>
                  <a:gd name="T24" fmla="*/ 0 w 11"/>
                  <a:gd name="T25" fmla="*/ 0 h 57"/>
                  <a:gd name="T26" fmla="*/ 0 w 11"/>
                  <a:gd name="T27" fmla="*/ 0 h 57"/>
                  <a:gd name="T28" fmla="*/ 0 w 11"/>
                  <a:gd name="T29" fmla="*/ 0 h 57"/>
                  <a:gd name="T30" fmla="*/ 0 w 11"/>
                  <a:gd name="T31" fmla="*/ 0 h 57"/>
                  <a:gd name="T32" fmla="*/ 0 w 11"/>
                  <a:gd name="T33" fmla="*/ 0 h 57"/>
                  <a:gd name="T34" fmla="*/ 0 w 11"/>
                  <a:gd name="T35" fmla="*/ 0 h 57"/>
                  <a:gd name="T36" fmla="*/ 0 w 11"/>
                  <a:gd name="T37" fmla="*/ 0 h 5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57"/>
                  <a:gd name="T59" fmla="*/ 11 w 11"/>
                  <a:gd name="T60" fmla="*/ 57 h 5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57">
                    <a:moveTo>
                      <a:pt x="11" y="6"/>
                    </a:move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0"/>
                    </a:lnTo>
                    <a:lnTo>
                      <a:pt x="0" y="52"/>
                    </a:lnTo>
                    <a:lnTo>
                      <a:pt x="2" y="53"/>
                    </a:lnTo>
                    <a:lnTo>
                      <a:pt x="4" y="55"/>
                    </a:lnTo>
                    <a:lnTo>
                      <a:pt x="6" y="57"/>
                    </a:lnTo>
                    <a:lnTo>
                      <a:pt x="7" y="57"/>
                    </a:lnTo>
                    <a:lnTo>
                      <a:pt x="9" y="55"/>
                    </a:lnTo>
                    <a:lnTo>
                      <a:pt x="11" y="53"/>
                    </a:lnTo>
                    <a:lnTo>
                      <a:pt x="11" y="52"/>
                    </a:lnTo>
                    <a:lnTo>
                      <a:pt x="11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62" name="Freeform 157"/>
              <p:cNvSpPr>
                <a:spLocks noChangeArrowheads="1"/>
              </p:cNvSpPr>
              <p:nvPr/>
            </p:nvSpPr>
            <p:spPr bwMode="auto">
              <a:xfrm>
                <a:off x="4857" y="2264"/>
                <a:ext cx="1" cy="25"/>
              </a:xfrm>
              <a:custGeom>
                <a:avLst/>
                <a:gdLst>
                  <a:gd name="T0" fmla="*/ 0 w 11"/>
                  <a:gd name="T1" fmla="*/ 0 h 57"/>
                  <a:gd name="T2" fmla="*/ 0 w 11"/>
                  <a:gd name="T3" fmla="*/ 0 h 57"/>
                  <a:gd name="T4" fmla="*/ 0 w 11"/>
                  <a:gd name="T5" fmla="*/ 0 h 57"/>
                  <a:gd name="T6" fmla="*/ 0 w 11"/>
                  <a:gd name="T7" fmla="*/ 0 h 57"/>
                  <a:gd name="T8" fmla="*/ 0 w 11"/>
                  <a:gd name="T9" fmla="*/ 0 h 57"/>
                  <a:gd name="T10" fmla="*/ 0 w 11"/>
                  <a:gd name="T11" fmla="*/ 0 h 57"/>
                  <a:gd name="T12" fmla="*/ 0 w 11"/>
                  <a:gd name="T13" fmla="*/ 0 h 57"/>
                  <a:gd name="T14" fmla="*/ 0 w 11"/>
                  <a:gd name="T15" fmla="*/ 0 h 57"/>
                  <a:gd name="T16" fmla="*/ 0 w 11"/>
                  <a:gd name="T17" fmla="*/ 0 h 57"/>
                  <a:gd name="T18" fmla="*/ 0 w 11"/>
                  <a:gd name="T19" fmla="*/ 0 h 57"/>
                  <a:gd name="T20" fmla="*/ 0 w 11"/>
                  <a:gd name="T21" fmla="*/ 0 h 57"/>
                  <a:gd name="T22" fmla="*/ 0 w 11"/>
                  <a:gd name="T23" fmla="*/ 0 h 57"/>
                  <a:gd name="T24" fmla="*/ 0 w 11"/>
                  <a:gd name="T25" fmla="*/ 0 h 57"/>
                  <a:gd name="T26" fmla="*/ 0 w 11"/>
                  <a:gd name="T27" fmla="*/ 0 h 57"/>
                  <a:gd name="T28" fmla="*/ 0 w 11"/>
                  <a:gd name="T29" fmla="*/ 0 h 57"/>
                  <a:gd name="T30" fmla="*/ 0 w 11"/>
                  <a:gd name="T31" fmla="*/ 0 h 57"/>
                  <a:gd name="T32" fmla="*/ 0 w 11"/>
                  <a:gd name="T33" fmla="*/ 0 h 57"/>
                  <a:gd name="T34" fmla="*/ 0 w 11"/>
                  <a:gd name="T35" fmla="*/ 0 h 57"/>
                  <a:gd name="T36" fmla="*/ 0 w 11"/>
                  <a:gd name="T37" fmla="*/ 0 h 5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57"/>
                  <a:gd name="T59" fmla="*/ 11 w 11"/>
                  <a:gd name="T60" fmla="*/ 57 h 5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57">
                    <a:moveTo>
                      <a:pt x="11" y="6"/>
                    </a:move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0"/>
                    </a:lnTo>
                    <a:lnTo>
                      <a:pt x="0" y="51"/>
                    </a:lnTo>
                    <a:lnTo>
                      <a:pt x="2" y="53"/>
                    </a:lnTo>
                    <a:lnTo>
                      <a:pt x="4" y="55"/>
                    </a:lnTo>
                    <a:lnTo>
                      <a:pt x="6" y="57"/>
                    </a:lnTo>
                    <a:lnTo>
                      <a:pt x="7" y="57"/>
                    </a:lnTo>
                    <a:lnTo>
                      <a:pt x="9" y="55"/>
                    </a:lnTo>
                    <a:lnTo>
                      <a:pt x="11" y="53"/>
                    </a:lnTo>
                    <a:lnTo>
                      <a:pt x="11" y="51"/>
                    </a:lnTo>
                    <a:lnTo>
                      <a:pt x="11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63" name="Freeform 158"/>
              <p:cNvSpPr>
                <a:spLocks noChangeArrowheads="1"/>
              </p:cNvSpPr>
              <p:nvPr/>
            </p:nvSpPr>
            <p:spPr bwMode="auto">
              <a:xfrm>
                <a:off x="4857" y="2308"/>
                <a:ext cx="1" cy="25"/>
              </a:xfrm>
              <a:custGeom>
                <a:avLst/>
                <a:gdLst>
                  <a:gd name="T0" fmla="*/ 0 w 11"/>
                  <a:gd name="T1" fmla="*/ 0 h 57"/>
                  <a:gd name="T2" fmla="*/ 0 w 11"/>
                  <a:gd name="T3" fmla="*/ 0 h 57"/>
                  <a:gd name="T4" fmla="*/ 0 w 11"/>
                  <a:gd name="T5" fmla="*/ 0 h 57"/>
                  <a:gd name="T6" fmla="*/ 0 w 11"/>
                  <a:gd name="T7" fmla="*/ 0 h 57"/>
                  <a:gd name="T8" fmla="*/ 0 w 11"/>
                  <a:gd name="T9" fmla="*/ 0 h 57"/>
                  <a:gd name="T10" fmla="*/ 0 w 11"/>
                  <a:gd name="T11" fmla="*/ 0 h 57"/>
                  <a:gd name="T12" fmla="*/ 0 w 11"/>
                  <a:gd name="T13" fmla="*/ 0 h 57"/>
                  <a:gd name="T14" fmla="*/ 0 w 11"/>
                  <a:gd name="T15" fmla="*/ 0 h 57"/>
                  <a:gd name="T16" fmla="*/ 0 w 11"/>
                  <a:gd name="T17" fmla="*/ 0 h 57"/>
                  <a:gd name="T18" fmla="*/ 0 w 11"/>
                  <a:gd name="T19" fmla="*/ 0 h 57"/>
                  <a:gd name="T20" fmla="*/ 0 w 11"/>
                  <a:gd name="T21" fmla="*/ 0 h 57"/>
                  <a:gd name="T22" fmla="*/ 0 w 11"/>
                  <a:gd name="T23" fmla="*/ 0 h 57"/>
                  <a:gd name="T24" fmla="*/ 0 w 11"/>
                  <a:gd name="T25" fmla="*/ 0 h 57"/>
                  <a:gd name="T26" fmla="*/ 0 w 11"/>
                  <a:gd name="T27" fmla="*/ 0 h 57"/>
                  <a:gd name="T28" fmla="*/ 0 w 11"/>
                  <a:gd name="T29" fmla="*/ 0 h 57"/>
                  <a:gd name="T30" fmla="*/ 0 w 11"/>
                  <a:gd name="T31" fmla="*/ 0 h 57"/>
                  <a:gd name="T32" fmla="*/ 0 w 11"/>
                  <a:gd name="T33" fmla="*/ 0 h 57"/>
                  <a:gd name="T34" fmla="*/ 0 w 11"/>
                  <a:gd name="T35" fmla="*/ 0 h 57"/>
                  <a:gd name="T36" fmla="*/ 0 w 11"/>
                  <a:gd name="T37" fmla="*/ 0 h 5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57"/>
                  <a:gd name="T59" fmla="*/ 11 w 11"/>
                  <a:gd name="T60" fmla="*/ 57 h 5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57">
                    <a:moveTo>
                      <a:pt x="11" y="6"/>
                    </a:move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0"/>
                    </a:lnTo>
                    <a:lnTo>
                      <a:pt x="0" y="51"/>
                    </a:lnTo>
                    <a:lnTo>
                      <a:pt x="2" y="53"/>
                    </a:lnTo>
                    <a:lnTo>
                      <a:pt x="4" y="55"/>
                    </a:lnTo>
                    <a:lnTo>
                      <a:pt x="6" y="57"/>
                    </a:lnTo>
                    <a:lnTo>
                      <a:pt x="7" y="57"/>
                    </a:lnTo>
                    <a:lnTo>
                      <a:pt x="9" y="55"/>
                    </a:lnTo>
                    <a:lnTo>
                      <a:pt x="11" y="53"/>
                    </a:lnTo>
                    <a:lnTo>
                      <a:pt x="11" y="51"/>
                    </a:lnTo>
                    <a:lnTo>
                      <a:pt x="11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64" name="Freeform 159"/>
              <p:cNvSpPr>
                <a:spLocks noChangeArrowheads="1"/>
              </p:cNvSpPr>
              <p:nvPr/>
            </p:nvSpPr>
            <p:spPr bwMode="auto">
              <a:xfrm>
                <a:off x="4857" y="2352"/>
                <a:ext cx="1" cy="25"/>
              </a:xfrm>
              <a:custGeom>
                <a:avLst/>
                <a:gdLst>
                  <a:gd name="T0" fmla="*/ 0 w 11"/>
                  <a:gd name="T1" fmla="*/ 0 h 57"/>
                  <a:gd name="T2" fmla="*/ 0 w 11"/>
                  <a:gd name="T3" fmla="*/ 0 h 57"/>
                  <a:gd name="T4" fmla="*/ 0 w 11"/>
                  <a:gd name="T5" fmla="*/ 0 h 57"/>
                  <a:gd name="T6" fmla="*/ 0 w 11"/>
                  <a:gd name="T7" fmla="*/ 0 h 57"/>
                  <a:gd name="T8" fmla="*/ 0 w 11"/>
                  <a:gd name="T9" fmla="*/ 0 h 57"/>
                  <a:gd name="T10" fmla="*/ 0 w 11"/>
                  <a:gd name="T11" fmla="*/ 0 h 57"/>
                  <a:gd name="T12" fmla="*/ 0 w 11"/>
                  <a:gd name="T13" fmla="*/ 0 h 57"/>
                  <a:gd name="T14" fmla="*/ 0 w 11"/>
                  <a:gd name="T15" fmla="*/ 0 h 57"/>
                  <a:gd name="T16" fmla="*/ 0 w 11"/>
                  <a:gd name="T17" fmla="*/ 0 h 57"/>
                  <a:gd name="T18" fmla="*/ 0 w 11"/>
                  <a:gd name="T19" fmla="*/ 0 h 57"/>
                  <a:gd name="T20" fmla="*/ 0 w 11"/>
                  <a:gd name="T21" fmla="*/ 0 h 57"/>
                  <a:gd name="T22" fmla="*/ 0 w 11"/>
                  <a:gd name="T23" fmla="*/ 0 h 57"/>
                  <a:gd name="T24" fmla="*/ 0 w 11"/>
                  <a:gd name="T25" fmla="*/ 0 h 57"/>
                  <a:gd name="T26" fmla="*/ 0 w 11"/>
                  <a:gd name="T27" fmla="*/ 0 h 57"/>
                  <a:gd name="T28" fmla="*/ 0 w 11"/>
                  <a:gd name="T29" fmla="*/ 0 h 57"/>
                  <a:gd name="T30" fmla="*/ 0 w 11"/>
                  <a:gd name="T31" fmla="*/ 0 h 57"/>
                  <a:gd name="T32" fmla="*/ 0 w 11"/>
                  <a:gd name="T33" fmla="*/ 0 h 57"/>
                  <a:gd name="T34" fmla="*/ 0 w 11"/>
                  <a:gd name="T35" fmla="*/ 0 h 57"/>
                  <a:gd name="T36" fmla="*/ 0 w 11"/>
                  <a:gd name="T37" fmla="*/ 0 h 5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57"/>
                  <a:gd name="T59" fmla="*/ 11 w 11"/>
                  <a:gd name="T60" fmla="*/ 57 h 5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57">
                    <a:moveTo>
                      <a:pt x="11" y="6"/>
                    </a:move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0"/>
                    </a:lnTo>
                    <a:lnTo>
                      <a:pt x="0" y="51"/>
                    </a:lnTo>
                    <a:lnTo>
                      <a:pt x="2" y="53"/>
                    </a:lnTo>
                    <a:lnTo>
                      <a:pt x="4" y="55"/>
                    </a:lnTo>
                    <a:lnTo>
                      <a:pt x="6" y="57"/>
                    </a:lnTo>
                    <a:lnTo>
                      <a:pt x="7" y="57"/>
                    </a:lnTo>
                    <a:lnTo>
                      <a:pt x="9" y="55"/>
                    </a:lnTo>
                    <a:lnTo>
                      <a:pt x="11" y="53"/>
                    </a:lnTo>
                    <a:lnTo>
                      <a:pt x="11" y="51"/>
                    </a:lnTo>
                    <a:lnTo>
                      <a:pt x="11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</p:grpSp>
        <p:grpSp>
          <p:nvGrpSpPr>
            <p:cNvPr id="165" name="Group 160"/>
            <p:cNvGrpSpPr>
              <a:grpSpLocks/>
            </p:cNvGrpSpPr>
            <p:nvPr/>
          </p:nvGrpSpPr>
          <p:grpSpPr bwMode="auto">
            <a:xfrm>
              <a:off x="2570163" y="1914525"/>
              <a:ext cx="98425" cy="458788"/>
              <a:chOff x="1619" y="1206"/>
              <a:chExt cx="62" cy="289"/>
            </a:xfrm>
          </p:grpSpPr>
          <p:sp>
            <p:nvSpPr>
              <p:cNvPr id="166" name="Freeform 161"/>
              <p:cNvSpPr>
                <a:spLocks noChangeArrowheads="1"/>
              </p:cNvSpPr>
              <p:nvPr/>
            </p:nvSpPr>
            <p:spPr bwMode="auto">
              <a:xfrm>
                <a:off x="1651" y="1206"/>
                <a:ext cx="0" cy="25"/>
              </a:xfrm>
              <a:custGeom>
                <a:avLst/>
                <a:gdLst>
                  <a:gd name="T0" fmla="*/ 0 w 11"/>
                  <a:gd name="T1" fmla="*/ 0 h 57"/>
                  <a:gd name="T2" fmla="*/ 0 w 11"/>
                  <a:gd name="T3" fmla="*/ 0 h 57"/>
                  <a:gd name="T4" fmla="*/ 0 w 11"/>
                  <a:gd name="T5" fmla="*/ 0 h 57"/>
                  <a:gd name="T6" fmla="*/ 0 w 11"/>
                  <a:gd name="T7" fmla="*/ 0 h 57"/>
                  <a:gd name="T8" fmla="*/ 0 w 11"/>
                  <a:gd name="T9" fmla="*/ 0 h 57"/>
                  <a:gd name="T10" fmla="*/ 0 w 11"/>
                  <a:gd name="T11" fmla="*/ 0 h 57"/>
                  <a:gd name="T12" fmla="*/ 0 w 11"/>
                  <a:gd name="T13" fmla="*/ 0 h 57"/>
                  <a:gd name="T14" fmla="*/ 0 w 11"/>
                  <a:gd name="T15" fmla="*/ 0 h 57"/>
                  <a:gd name="T16" fmla="*/ 0 w 11"/>
                  <a:gd name="T17" fmla="*/ 0 h 57"/>
                  <a:gd name="T18" fmla="*/ 0 w 11"/>
                  <a:gd name="T19" fmla="*/ 0 h 57"/>
                  <a:gd name="T20" fmla="*/ 0 w 11"/>
                  <a:gd name="T21" fmla="*/ 0 h 57"/>
                  <a:gd name="T22" fmla="*/ 0 w 11"/>
                  <a:gd name="T23" fmla="*/ 0 h 57"/>
                  <a:gd name="T24" fmla="*/ 0 w 11"/>
                  <a:gd name="T25" fmla="*/ 0 h 57"/>
                  <a:gd name="T26" fmla="*/ 0 w 11"/>
                  <a:gd name="T27" fmla="*/ 0 h 57"/>
                  <a:gd name="T28" fmla="*/ 0 w 11"/>
                  <a:gd name="T29" fmla="*/ 0 h 57"/>
                  <a:gd name="T30" fmla="*/ 0 w 11"/>
                  <a:gd name="T31" fmla="*/ 0 h 57"/>
                  <a:gd name="T32" fmla="*/ 0 w 11"/>
                  <a:gd name="T33" fmla="*/ 0 h 57"/>
                  <a:gd name="T34" fmla="*/ 0 w 11"/>
                  <a:gd name="T35" fmla="*/ 0 h 57"/>
                  <a:gd name="T36" fmla="*/ 0 w 11"/>
                  <a:gd name="T37" fmla="*/ 0 h 5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57"/>
                  <a:gd name="T59" fmla="*/ 0 w 11"/>
                  <a:gd name="T60" fmla="*/ 57 h 5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57">
                    <a:moveTo>
                      <a:pt x="11" y="7"/>
                    </a:moveTo>
                    <a:lnTo>
                      <a:pt x="11" y="5"/>
                    </a:lnTo>
                    <a:lnTo>
                      <a:pt x="9" y="4"/>
                    </a:lnTo>
                    <a:lnTo>
                      <a:pt x="7" y="2"/>
                    </a:lnTo>
                    <a:lnTo>
                      <a:pt x="5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5"/>
                    </a:lnTo>
                    <a:lnTo>
                      <a:pt x="0" y="49"/>
                    </a:lnTo>
                    <a:lnTo>
                      <a:pt x="0" y="51"/>
                    </a:lnTo>
                    <a:lnTo>
                      <a:pt x="1" y="53"/>
                    </a:lnTo>
                    <a:lnTo>
                      <a:pt x="3" y="55"/>
                    </a:lnTo>
                    <a:lnTo>
                      <a:pt x="5" y="57"/>
                    </a:lnTo>
                    <a:lnTo>
                      <a:pt x="7" y="57"/>
                    </a:lnTo>
                    <a:lnTo>
                      <a:pt x="9" y="55"/>
                    </a:lnTo>
                    <a:lnTo>
                      <a:pt x="11" y="53"/>
                    </a:lnTo>
                    <a:lnTo>
                      <a:pt x="11" y="51"/>
                    </a:lnTo>
                    <a:lnTo>
                      <a:pt x="11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67" name="Freeform 162"/>
              <p:cNvSpPr>
                <a:spLocks noChangeArrowheads="1"/>
              </p:cNvSpPr>
              <p:nvPr/>
            </p:nvSpPr>
            <p:spPr bwMode="auto">
              <a:xfrm>
                <a:off x="1651" y="1250"/>
                <a:ext cx="0" cy="25"/>
              </a:xfrm>
              <a:custGeom>
                <a:avLst/>
                <a:gdLst>
                  <a:gd name="T0" fmla="*/ 0 w 11"/>
                  <a:gd name="T1" fmla="*/ 0 h 57"/>
                  <a:gd name="T2" fmla="*/ 0 w 11"/>
                  <a:gd name="T3" fmla="*/ 0 h 57"/>
                  <a:gd name="T4" fmla="*/ 0 w 11"/>
                  <a:gd name="T5" fmla="*/ 0 h 57"/>
                  <a:gd name="T6" fmla="*/ 0 w 11"/>
                  <a:gd name="T7" fmla="*/ 0 h 57"/>
                  <a:gd name="T8" fmla="*/ 0 w 11"/>
                  <a:gd name="T9" fmla="*/ 0 h 57"/>
                  <a:gd name="T10" fmla="*/ 0 w 11"/>
                  <a:gd name="T11" fmla="*/ 0 h 57"/>
                  <a:gd name="T12" fmla="*/ 0 w 11"/>
                  <a:gd name="T13" fmla="*/ 0 h 57"/>
                  <a:gd name="T14" fmla="*/ 0 w 11"/>
                  <a:gd name="T15" fmla="*/ 0 h 57"/>
                  <a:gd name="T16" fmla="*/ 0 w 11"/>
                  <a:gd name="T17" fmla="*/ 0 h 57"/>
                  <a:gd name="T18" fmla="*/ 0 w 11"/>
                  <a:gd name="T19" fmla="*/ 0 h 57"/>
                  <a:gd name="T20" fmla="*/ 0 w 11"/>
                  <a:gd name="T21" fmla="*/ 0 h 57"/>
                  <a:gd name="T22" fmla="*/ 0 w 11"/>
                  <a:gd name="T23" fmla="*/ 0 h 57"/>
                  <a:gd name="T24" fmla="*/ 0 w 11"/>
                  <a:gd name="T25" fmla="*/ 0 h 57"/>
                  <a:gd name="T26" fmla="*/ 0 w 11"/>
                  <a:gd name="T27" fmla="*/ 0 h 57"/>
                  <a:gd name="T28" fmla="*/ 0 w 11"/>
                  <a:gd name="T29" fmla="*/ 0 h 57"/>
                  <a:gd name="T30" fmla="*/ 0 w 11"/>
                  <a:gd name="T31" fmla="*/ 0 h 57"/>
                  <a:gd name="T32" fmla="*/ 0 w 11"/>
                  <a:gd name="T33" fmla="*/ 0 h 57"/>
                  <a:gd name="T34" fmla="*/ 0 w 11"/>
                  <a:gd name="T35" fmla="*/ 0 h 57"/>
                  <a:gd name="T36" fmla="*/ 0 w 11"/>
                  <a:gd name="T37" fmla="*/ 0 h 5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57"/>
                  <a:gd name="T59" fmla="*/ 0 w 11"/>
                  <a:gd name="T60" fmla="*/ 57 h 5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57">
                    <a:moveTo>
                      <a:pt x="11" y="5"/>
                    </a:moveTo>
                    <a:lnTo>
                      <a:pt x="11" y="4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49"/>
                    </a:lnTo>
                    <a:lnTo>
                      <a:pt x="0" y="51"/>
                    </a:lnTo>
                    <a:lnTo>
                      <a:pt x="1" y="53"/>
                    </a:lnTo>
                    <a:lnTo>
                      <a:pt x="3" y="55"/>
                    </a:lnTo>
                    <a:lnTo>
                      <a:pt x="5" y="57"/>
                    </a:lnTo>
                    <a:lnTo>
                      <a:pt x="7" y="57"/>
                    </a:lnTo>
                    <a:lnTo>
                      <a:pt x="9" y="55"/>
                    </a:lnTo>
                    <a:lnTo>
                      <a:pt x="11" y="53"/>
                    </a:lnTo>
                    <a:lnTo>
                      <a:pt x="11" y="51"/>
                    </a:lnTo>
                    <a:lnTo>
                      <a:pt x="11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68" name="Freeform 163"/>
              <p:cNvSpPr>
                <a:spLocks noChangeArrowheads="1"/>
              </p:cNvSpPr>
              <p:nvPr/>
            </p:nvSpPr>
            <p:spPr bwMode="auto">
              <a:xfrm>
                <a:off x="1651" y="1294"/>
                <a:ext cx="0" cy="25"/>
              </a:xfrm>
              <a:custGeom>
                <a:avLst/>
                <a:gdLst>
                  <a:gd name="T0" fmla="*/ 0 w 11"/>
                  <a:gd name="T1" fmla="*/ 0 h 57"/>
                  <a:gd name="T2" fmla="*/ 0 w 11"/>
                  <a:gd name="T3" fmla="*/ 0 h 57"/>
                  <a:gd name="T4" fmla="*/ 0 w 11"/>
                  <a:gd name="T5" fmla="*/ 0 h 57"/>
                  <a:gd name="T6" fmla="*/ 0 w 11"/>
                  <a:gd name="T7" fmla="*/ 0 h 57"/>
                  <a:gd name="T8" fmla="*/ 0 w 11"/>
                  <a:gd name="T9" fmla="*/ 0 h 57"/>
                  <a:gd name="T10" fmla="*/ 0 w 11"/>
                  <a:gd name="T11" fmla="*/ 0 h 57"/>
                  <a:gd name="T12" fmla="*/ 0 w 11"/>
                  <a:gd name="T13" fmla="*/ 0 h 57"/>
                  <a:gd name="T14" fmla="*/ 0 w 11"/>
                  <a:gd name="T15" fmla="*/ 0 h 57"/>
                  <a:gd name="T16" fmla="*/ 0 w 11"/>
                  <a:gd name="T17" fmla="*/ 0 h 57"/>
                  <a:gd name="T18" fmla="*/ 0 w 11"/>
                  <a:gd name="T19" fmla="*/ 0 h 57"/>
                  <a:gd name="T20" fmla="*/ 0 w 11"/>
                  <a:gd name="T21" fmla="*/ 0 h 57"/>
                  <a:gd name="T22" fmla="*/ 0 w 11"/>
                  <a:gd name="T23" fmla="*/ 0 h 57"/>
                  <a:gd name="T24" fmla="*/ 0 w 11"/>
                  <a:gd name="T25" fmla="*/ 0 h 57"/>
                  <a:gd name="T26" fmla="*/ 0 w 11"/>
                  <a:gd name="T27" fmla="*/ 0 h 57"/>
                  <a:gd name="T28" fmla="*/ 0 w 11"/>
                  <a:gd name="T29" fmla="*/ 0 h 57"/>
                  <a:gd name="T30" fmla="*/ 0 w 11"/>
                  <a:gd name="T31" fmla="*/ 0 h 57"/>
                  <a:gd name="T32" fmla="*/ 0 w 11"/>
                  <a:gd name="T33" fmla="*/ 0 h 57"/>
                  <a:gd name="T34" fmla="*/ 0 w 11"/>
                  <a:gd name="T35" fmla="*/ 0 h 57"/>
                  <a:gd name="T36" fmla="*/ 0 w 11"/>
                  <a:gd name="T37" fmla="*/ 0 h 5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57"/>
                  <a:gd name="T59" fmla="*/ 0 w 11"/>
                  <a:gd name="T60" fmla="*/ 57 h 5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57">
                    <a:moveTo>
                      <a:pt x="11" y="5"/>
                    </a:moveTo>
                    <a:lnTo>
                      <a:pt x="11" y="3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49"/>
                    </a:lnTo>
                    <a:lnTo>
                      <a:pt x="0" y="51"/>
                    </a:lnTo>
                    <a:lnTo>
                      <a:pt x="1" y="53"/>
                    </a:lnTo>
                    <a:lnTo>
                      <a:pt x="3" y="55"/>
                    </a:lnTo>
                    <a:lnTo>
                      <a:pt x="5" y="57"/>
                    </a:lnTo>
                    <a:lnTo>
                      <a:pt x="7" y="57"/>
                    </a:lnTo>
                    <a:lnTo>
                      <a:pt x="9" y="55"/>
                    </a:lnTo>
                    <a:lnTo>
                      <a:pt x="11" y="53"/>
                    </a:lnTo>
                    <a:lnTo>
                      <a:pt x="11" y="51"/>
                    </a:lnTo>
                    <a:lnTo>
                      <a:pt x="11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69" name="Freeform 164"/>
              <p:cNvSpPr>
                <a:spLocks noChangeArrowheads="1"/>
              </p:cNvSpPr>
              <p:nvPr/>
            </p:nvSpPr>
            <p:spPr bwMode="auto">
              <a:xfrm>
                <a:off x="1651" y="1338"/>
                <a:ext cx="0" cy="25"/>
              </a:xfrm>
              <a:custGeom>
                <a:avLst/>
                <a:gdLst>
                  <a:gd name="T0" fmla="*/ 0 w 11"/>
                  <a:gd name="T1" fmla="*/ 0 h 57"/>
                  <a:gd name="T2" fmla="*/ 0 w 11"/>
                  <a:gd name="T3" fmla="*/ 0 h 57"/>
                  <a:gd name="T4" fmla="*/ 0 w 11"/>
                  <a:gd name="T5" fmla="*/ 0 h 57"/>
                  <a:gd name="T6" fmla="*/ 0 w 11"/>
                  <a:gd name="T7" fmla="*/ 0 h 57"/>
                  <a:gd name="T8" fmla="*/ 0 w 11"/>
                  <a:gd name="T9" fmla="*/ 0 h 57"/>
                  <a:gd name="T10" fmla="*/ 0 w 11"/>
                  <a:gd name="T11" fmla="*/ 0 h 57"/>
                  <a:gd name="T12" fmla="*/ 0 w 11"/>
                  <a:gd name="T13" fmla="*/ 0 h 57"/>
                  <a:gd name="T14" fmla="*/ 0 w 11"/>
                  <a:gd name="T15" fmla="*/ 0 h 57"/>
                  <a:gd name="T16" fmla="*/ 0 w 11"/>
                  <a:gd name="T17" fmla="*/ 0 h 57"/>
                  <a:gd name="T18" fmla="*/ 0 w 11"/>
                  <a:gd name="T19" fmla="*/ 0 h 57"/>
                  <a:gd name="T20" fmla="*/ 0 w 11"/>
                  <a:gd name="T21" fmla="*/ 0 h 57"/>
                  <a:gd name="T22" fmla="*/ 0 w 11"/>
                  <a:gd name="T23" fmla="*/ 0 h 57"/>
                  <a:gd name="T24" fmla="*/ 0 w 11"/>
                  <a:gd name="T25" fmla="*/ 0 h 57"/>
                  <a:gd name="T26" fmla="*/ 0 w 11"/>
                  <a:gd name="T27" fmla="*/ 0 h 57"/>
                  <a:gd name="T28" fmla="*/ 0 w 11"/>
                  <a:gd name="T29" fmla="*/ 0 h 57"/>
                  <a:gd name="T30" fmla="*/ 0 w 11"/>
                  <a:gd name="T31" fmla="*/ 0 h 57"/>
                  <a:gd name="T32" fmla="*/ 0 w 11"/>
                  <a:gd name="T33" fmla="*/ 0 h 57"/>
                  <a:gd name="T34" fmla="*/ 0 w 11"/>
                  <a:gd name="T35" fmla="*/ 0 h 57"/>
                  <a:gd name="T36" fmla="*/ 0 w 11"/>
                  <a:gd name="T37" fmla="*/ 0 h 5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57"/>
                  <a:gd name="T59" fmla="*/ 0 w 11"/>
                  <a:gd name="T60" fmla="*/ 57 h 5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57">
                    <a:moveTo>
                      <a:pt x="11" y="5"/>
                    </a:moveTo>
                    <a:lnTo>
                      <a:pt x="11" y="3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49"/>
                    </a:lnTo>
                    <a:lnTo>
                      <a:pt x="0" y="51"/>
                    </a:lnTo>
                    <a:lnTo>
                      <a:pt x="1" y="53"/>
                    </a:lnTo>
                    <a:lnTo>
                      <a:pt x="3" y="55"/>
                    </a:lnTo>
                    <a:lnTo>
                      <a:pt x="5" y="57"/>
                    </a:lnTo>
                    <a:lnTo>
                      <a:pt x="7" y="57"/>
                    </a:lnTo>
                    <a:lnTo>
                      <a:pt x="9" y="55"/>
                    </a:lnTo>
                    <a:lnTo>
                      <a:pt x="11" y="53"/>
                    </a:lnTo>
                    <a:lnTo>
                      <a:pt x="11" y="51"/>
                    </a:lnTo>
                    <a:lnTo>
                      <a:pt x="11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70" name="Freeform 165"/>
              <p:cNvSpPr>
                <a:spLocks noChangeArrowheads="1"/>
              </p:cNvSpPr>
              <p:nvPr/>
            </p:nvSpPr>
            <p:spPr bwMode="auto">
              <a:xfrm>
                <a:off x="1651" y="1382"/>
                <a:ext cx="0" cy="25"/>
              </a:xfrm>
              <a:custGeom>
                <a:avLst/>
                <a:gdLst>
                  <a:gd name="T0" fmla="*/ 0 w 11"/>
                  <a:gd name="T1" fmla="*/ 0 h 57"/>
                  <a:gd name="T2" fmla="*/ 0 w 11"/>
                  <a:gd name="T3" fmla="*/ 0 h 57"/>
                  <a:gd name="T4" fmla="*/ 0 w 11"/>
                  <a:gd name="T5" fmla="*/ 0 h 57"/>
                  <a:gd name="T6" fmla="*/ 0 w 11"/>
                  <a:gd name="T7" fmla="*/ 0 h 57"/>
                  <a:gd name="T8" fmla="*/ 0 w 11"/>
                  <a:gd name="T9" fmla="*/ 0 h 57"/>
                  <a:gd name="T10" fmla="*/ 0 w 11"/>
                  <a:gd name="T11" fmla="*/ 0 h 57"/>
                  <a:gd name="T12" fmla="*/ 0 w 11"/>
                  <a:gd name="T13" fmla="*/ 0 h 57"/>
                  <a:gd name="T14" fmla="*/ 0 w 11"/>
                  <a:gd name="T15" fmla="*/ 0 h 57"/>
                  <a:gd name="T16" fmla="*/ 0 w 11"/>
                  <a:gd name="T17" fmla="*/ 0 h 57"/>
                  <a:gd name="T18" fmla="*/ 0 w 11"/>
                  <a:gd name="T19" fmla="*/ 0 h 57"/>
                  <a:gd name="T20" fmla="*/ 0 w 11"/>
                  <a:gd name="T21" fmla="*/ 0 h 57"/>
                  <a:gd name="T22" fmla="*/ 0 w 11"/>
                  <a:gd name="T23" fmla="*/ 0 h 57"/>
                  <a:gd name="T24" fmla="*/ 0 w 11"/>
                  <a:gd name="T25" fmla="*/ 0 h 57"/>
                  <a:gd name="T26" fmla="*/ 0 w 11"/>
                  <a:gd name="T27" fmla="*/ 0 h 57"/>
                  <a:gd name="T28" fmla="*/ 0 w 11"/>
                  <a:gd name="T29" fmla="*/ 0 h 57"/>
                  <a:gd name="T30" fmla="*/ 0 w 11"/>
                  <a:gd name="T31" fmla="*/ 0 h 57"/>
                  <a:gd name="T32" fmla="*/ 0 w 11"/>
                  <a:gd name="T33" fmla="*/ 0 h 57"/>
                  <a:gd name="T34" fmla="*/ 0 w 11"/>
                  <a:gd name="T35" fmla="*/ 0 h 57"/>
                  <a:gd name="T36" fmla="*/ 0 w 11"/>
                  <a:gd name="T37" fmla="*/ 0 h 5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57"/>
                  <a:gd name="T59" fmla="*/ 0 w 11"/>
                  <a:gd name="T60" fmla="*/ 57 h 5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57">
                    <a:moveTo>
                      <a:pt x="11" y="5"/>
                    </a:moveTo>
                    <a:lnTo>
                      <a:pt x="11" y="3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49"/>
                    </a:lnTo>
                    <a:lnTo>
                      <a:pt x="0" y="51"/>
                    </a:lnTo>
                    <a:lnTo>
                      <a:pt x="1" y="53"/>
                    </a:lnTo>
                    <a:lnTo>
                      <a:pt x="3" y="55"/>
                    </a:lnTo>
                    <a:lnTo>
                      <a:pt x="5" y="57"/>
                    </a:lnTo>
                    <a:lnTo>
                      <a:pt x="7" y="57"/>
                    </a:lnTo>
                    <a:lnTo>
                      <a:pt x="9" y="55"/>
                    </a:lnTo>
                    <a:lnTo>
                      <a:pt x="11" y="53"/>
                    </a:lnTo>
                    <a:lnTo>
                      <a:pt x="11" y="51"/>
                    </a:lnTo>
                    <a:lnTo>
                      <a:pt x="11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71" name="Freeform 166"/>
              <p:cNvSpPr>
                <a:spLocks noChangeArrowheads="1"/>
              </p:cNvSpPr>
              <p:nvPr/>
            </p:nvSpPr>
            <p:spPr bwMode="auto">
              <a:xfrm>
                <a:off x="1651" y="1426"/>
                <a:ext cx="0" cy="6"/>
              </a:xfrm>
              <a:custGeom>
                <a:avLst/>
                <a:gdLst>
                  <a:gd name="T0" fmla="*/ 0 w 11"/>
                  <a:gd name="T1" fmla="*/ 0 h 22"/>
                  <a:gd name="T2" fmla="*/ 0 w 11"/>
                  <a:gd name="T3" fmla="*/ 0 h 22"/>
                  <a:gd name="T4" fmla="*/ 0 w 11"/>
                  <a:gd name="T5" fmla="*/ 0 h 22"/>
                  <a:gd name="T6" fmla="*/ 0 w 11"/>
                  <a:gd name="T7" fmla="*/ 0 h 22"/>
                  <a:gd name="T8" fmla="*/ 0 w 11"/>
                  <a:gd name="T9" fmla="*/ 0 h 22"/>
                  <a:gd name="T10" fmla="*/ 0 w 11"/>
                  <a:gd name="T11" fmla="*/ 0 h 22"/>
                  <a:gd name="T12" fmla="*/ 0 w 11"/>
                  <a:gd name="T13" fmla="*/ 0 h 22"/>
                  <a:gd name="T14" fmla="*/ 0 w 11"/>
                  <a:gd name="T15" fmla="*/ 0 h 22"/>
                  <a:gd name="T16" fmla="*/ 0 w 11"/>
                  <a:gd name="T17" fmla="*/ 0 h 22"/>
                  <a:gd name="T18" fmla="*/ 0 w 11"/>
                  <a:gd name="T19" fmla="*/ 0 h 22"/>
                  <a:gd name="T20" fmla="*/ 0 w 11"/>
                  <a:gd name="T21" fmla="*/ 0 h 22"/>
                  <a:gd name="T22" fmla="*/ 0 w 11"/>
                  <a:gd name="T23" fmla="*/ 0 h 22"/>
                  <a:gd name="T24" fmla="*/ 0 w 11"/>
                  <a:gd name="T25" fmla="*/ 0 h 22"/>
                  <a:gd name="T26" fmla="*/ 0 w 11"/>
                  <a:gd name="T27" fmla="*/ 0 h 22"/>
                  <a:gd name="T28" fmla="*/ 0 w 11"/>
                  <a:gd name="T29" fmla="*/ 0 h 22"/>
                  <a:gd name="T30" fmla="*/ 0 w 11"/>
                  <a:gd name="T31" fmla="*/ 0 h 22"/>
                  <a:gd name="T32" fmla="*/ 0 w 11"/>
                  <a:gd name="T33" fmla="*/ 0 h 22"/>
                  <a:gd name="T34" fmla="*/ 0 w 11"/>
                  <a:gd name="T35" fmla="*/ 0 h 22"/>
                  <a:gd name="T36" fmla="*/ 0 w 11"/>
                  <a:gd name="T37" fmla="*/ 0 h 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22"/>
                  <a:gd name="T59" fmla="*/ 0 w 11"/>
                  <a:gd name="T60" fmla="*/ 22 h 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22">
                    <a:moveTo>
                      <a:pt x="11" y="5"/>
                    </a:moveTo>
                    <a:lnTo>
                      <a:pt x="11" y="3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17"/>
                    </a:lnTo>
                    <a:lnTo>
                      <a:pt x="1" y="19"/>
                    </a:lnTo>
                    <a:lnTo>
                      <a:pt x="3" y="21"/>
                    </a:lnTo>
                    <a:lnTo>
                      <a:pt x="5" y="22"/>
                    </a:lnTo>
                    <a:lnTo>
                      <a:pt x="7" y="21"/>
                    </a:lnTo>
                    <a:lnTo>
                      <a:pt x="9" y="19"/>
                    </a:lnTo>
                    <a:lnTo>
                      <a:pt x="11" y="19"/>
                    </a:lnTo>
                    <a:lnTo>
                      <a:pt x="11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72" name="Freeform 167"/>
              <p:cNvSpPr>
                <a:spLocks noChangeArrowheads="1"/>
              </p:cNvSpPr>
              <p:nvPr/>
            </p:nvSpPr>
            <p:spPr bwMode="auto">
              <a:xfrm>
                <a:off x="1619" y="1433"/>
                <a:ext cx="62" cy="62"/>
              </a:xfrm>
              <a:custGeom>
                <a:avLst/>
                <a:gdLst>
                  <a:gd name="T0" fmla="*/ 0 w 124"/>
                  <a:gd name="T1" fmla="*/ 0 h 124"/>
                  <a:gd name="T2" fmla="*/ 1 w 124"/>
                  <a:gd name="T3" fmla="*/ 1 h 124"/>
                  <a:gd name="T4" fmla="*/ 1 w 124"/>
                  <a:gd name="T5" fmla="*/ 0 h 124"/>
                  <a:gd name="T6" fmla="*/ 0 w 124"/>
                  <a:gd name="T7" fmla="*/ 0 h 1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4"/>
                  <a:gd name="T13" fmla="*/ 0 h 124"/>
                  <a:gd name="T14" fmla="*/ 124 w 124"/>
                  <a:gd name="T15" fmla="*/ 124 h 1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4" h="124">
                    <a:moveTo>
                      <a:pt x="0" y="0"/>
                    </a:moveTo>
                    <a:lnTo>
                      <a:pt x="63" y="124"/>
                    </a:lnTo>
                    <a:lnTo>
                      <a:pt x="1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</p:grpSp>
        <p:sp>
          <p:nvSpPr>
            <p:cNvPr id="173" name="Rectangle 168"/>
            <p:cNvSpPr>
              <a:spLocks noChangeArrowheads="1"/>
            </p:cNvSpPr>
            <p:nvPr/>
          </p:nvSpPr>
          <p:spPr bwMode="auto">
            <a:xfrm>
              <a:off x="4175125" y="3900488"/>
              <a:ext cx="441325" cy="393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ES" altLang="es-ES"/>
            </a:p>
          </p:txBody>
        </p:sp>
        <p:sp>
          <p:nvSpPr>
            <p:cNvPr id="174" name="Rectangle 169"/>
            <p:cNvSpPr>
              <a:spLocks noChangeArrowheads="1"/>
            </p:cNvSpPr>
            <p:nvPr/>
          </p:nvSpPr>
          <p:spPr bwMode="auto">
            <a:xfrm>
              <a:off x="4333875" y="3949700"/>
              <a:ext cx="120650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87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5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spcBef>
                  <a:spcPts val="77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1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s-ES" altLang="es-ES" sz="1600">
                  <a:latin typeface="Symbol" panose="05050102010706020507" pitchFamily="18" charset="2"/>
                </a:rPr>
                <a:t></a:t>
              </a:r>
            </a:p>
          </p:txBody>
        </p:sp>
        <p:grpSp>
          <p:nvGrpSpPr>
            <p:cNvPr id="175" name="Group 170"/>
            <p:cNvGrpSpPr>
              <a:grpSpLocks/>
            </p:cNvGrpSpPr>
            <p:nvPr/>
          </p:nvGrpSpPr>
          <p:grpSpPr bwMode="auto">
            <a:xfrm>
              <a:off x="4351338" y="1930400"/>
              <a:ext cx="98425" cy="458788"/>
              <a:chOff x="2741" y="1216"/>
              <a:chExt cx="62" cy="289"/>
            </a:xfrm>
          </p:grpSpPr>
          <p:sp>
            <p:nvSpPr>
              <p:cNvPr id="176" name="Freeform 171"/>
              <p:cNvSpPr>
                <a:spLocks noChangeArrowheads="1"/>
              </p:cNvSpPr>
              <p:nvPr/>
            </p:nvSpPr>
            <p:spPr bwMode="auto">
              <a:xfrm>
                <a:off x="2772" y="1216"/>
                <a:ext cx="1" cy="26"/>
              </a:xfrm>
              <a:custGeom>
                <a:avLst/>
                <a:gdLst>
                  <a:gd name="T0" fmla="*/ 0 w 12"/>
                  <a:gd name="T1" fmla="*/ 0 h 57"/>
                  <a:gd name="T2" fmla="*/ 0 w 12"/>
                  <a:gd name="T3" fmla="*/ 0 h 57"/>
                  <a:gd name="T4" fmla="*/ 0 w 12"/>
                  <a:gd name="T5" fmla="*/ 0 h 57"/>
                  <a:gd name="T6" fmla="*/ 0 w 12"/>
                  <a:gd name="T7" fmla="*/ 0 h 57"/>
                  <a:gd name="T8" fmla="*/ 0 w 12"/>
                  <a:gd name="T9" fmla="*/ 0 h 57"/>
                  <a:gd name="T10" fmla="*/ 0 w 12"/>
                  <a:gd name="T11" fmla="*/ 0 h 57"/>
                  <a:gd name="T12" fmla="*/ 0 w 12"/>
                  <a:gd name="T13" fmla="*/ 0 h 57"/>
                  <a:gd name="T14" fmla="*/ 0 w 12"/>
                  <a:gd name="T15" fmla="*/ 0 h 57"/>
                  <a:gd name="T16" fmla="*/ 0 w 12"/>
                  <a:gd name="T17" fmla="*/ 0 h 57"/>
                  <a:gd name="T18" fmla="*/ 0 w 12"/>
                  <a:gd name="T19" fmla="*/ 0 h 57"/>
                  <a:gd name="T20" fmla="*/ 0 w 12"/>
                  <a:gd name="T21" fmla="*/ 0 h 57"/>
                  <a:gd name="T22" fmla="*/ 0 w 12"/>
                  <a:gd name="T23" fmla="*/ 0 h 57"/>
                  <a:gd name="T24" fmla="*/ 0 w 12"/>
                  <a:gd name="T25" fmla="*/ 0 h 57"/>
                  <a:gd name="T26" fmla="*/ 0 w 12"/>
                  <a:gd name="T27" fmla="*/ 0 h 57"/>
                  <a:gd name="T28" fmla="*/ 0 w 12"/>
                  <a:gd name="T29" fmla="*/ 0 h 57"/>
                  <a:gd name="T30" fmla="*/ 0 w 12"/>
                  <a:gd name="T31" fmla="*/ 0 h 57"/>
                  <a:gd name="T32" fmla="*/ 0 w 12"/>
                  <a:gd name="T33" fmla="*/ 0 h 57"/>
                  <a:gd name="T34" fmla="*/ 0 w 12"/>
                  <a:gd name="T35" fmla="*/ 0 h 57"/>
                  <a:gd name="T36" fmla="*/ 0 w 12"/>
                  <a:gd name="T37" fmla="*/ 0 h 5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57"/>
                  <a:gd name="T59" fmla="*/ 12 w 12"/>
                  <a:gd name="T60" fmla="*/ 57 h 5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57">
                    <a:moveTo>
                      <a:pt x="12" y="5"/>
                    </a:moveTo>
                    <a:lnTo>
                      <a:pt x="10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51"/>
                    </a:lnTo>
                    <a:lnTo>
                      <a:pt x="2" y="53"/>
                    </a:lnTo>
                    <a:lnTo>
                      <a:pt x="4" y="55"/>
                    </a:lnTo>
                    <a:lnTo>
                      <a:pt x="6" y="57"/>
                    </a:lnTo>
                    <a:lnTo>
                      <a:pt x="8" y="57"/>
                    </a:lnTo>
                    <a:lnTo>
                      <a:pt x="10" y="55"/>
                    </a:lnTo>
                    <a:lnTo>
                      <a:pt x="12" y="53"/>
                    </a:lnTo>
                    <a:lnTo>
                      <a:pt x="12" y="51"/>
                    </a:lnTo>
                    <a:lnTo>
                      <a:pt x="12" y="49"/>
                    </a:lnTo>
                    <a:lnTo>
                      <a:pt x="12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77" name="Freeform 172"/>
              <p:cNvSpPr>
                <a:spLocks noChangeArrowheads="1"/>
              </p:cNvSpPr>
              <p:nvPr/>
            </p:nvSpPr>
            <p:spPr bwMode="auto">
              <a:xfrm>
                <a:off x="2772" y="1260"/>
                <a:ext cx="1" cy="26"/>
              </a:xfrm>
              <a:custGeom>
                <a:avLst/>
                <a:gdLst>
                  <a:gd name="T0" fmla="*/ 0 w 12"/>
                  <a:gd name="T1" fmla="*/ 0 h 57"/>
                  <a:gd name="T2" fmla="*/ 0 w 12"/>
                  <a:gd name="T3" fmla="*/ 0 h 57"/>
                  <a:gd name="T4" fmla="*/ 0 w 12"/>
                  <a:gd name="T5" fmla="*/ 0 h 57"/>
                  <a:gd name="T6" fmla="*/ 0 w 12"/>
                  <a:gd name="T7" fmla="*/ 0 h 57"/>
                  <a:gd name="T8" fmla="*/ 0 w 12"/>
                  <a:gd name="T9" fmla="*/ 0 h 57"/>
                  <a:gd name="T10" fmla="*/ 0 w 12"/>
                  <a:gd name="T11" fmla="*/ 0 h 57"/>
                  <a:gd name="T12" fmla="*/ 0 w 12"/>
                  <a:gd name="T13" fmla="*/ 0 h 57"/>
                  <a:gd name="T14" fmla="*/ 0 w 12"/>
                  <a:gd name="T15" fmla="*/ 0 h 57"/>
                  <a:gd name="T16" fmla="*/ 0 w 12"/>
                  <a:gd name="T17" fmla="*/ 0 h 57"/>
                  <a:gd name="T18" fmla="*/ 0 w 12"/>
                  <a:gd name="T19" fmla="*/ 0 h 57"/>
                  <a:gd name="T20" fmla="*/ 0 w 12"/>
                  <a:gd name="T21" fmla="*/ 0 h 57"/>
                  <a:gd name="T22" fmla="*/ 0 w 12"/>
                  <a:gd name="T23" fmla="*/ 0 h 57"/>
                  <a:gd name="T24" fmla="*/ 0 w 12"/>
                  <a:gd name="T25" fmla="*/ 0 h 57"/>
                  <a:gd name="T26" fmla="*/ 0 w 12"/>
                  <a:gd name="T27" fmla="*/ 0 h 57"/>
                  <a:gd name="T28" fmla="*/ 0 w 12"/>
                  <a:gd name="T29" fmla="*/ 0 h 57"/>
                  <a:gd name="T30" fmla="*/ 0 w 12"/>
                  <a:gd name="T31" fmla="*/ 0 h 57"/>
                  <a:gd name="T32" fmla="*/ 0 w 12"/>
                  <a:gd name="T33" fmla="*/ 0 h 57"/>
                  <a:gd name="T34" fmla="*/ 0 w 12"/>
                  <a:gd name="T35" fmla="*/ 0 h 57"/>
                  <a:gd name="T36" fmla="*/ 0 w 12"/>
                  <a:gd name="T37" fmla="*/ 0 h 5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2"/>
                  <a:gd name="T58" fmla="*/ 0 h 57"/>
                  <a:gd name="T59" fmla="*/ 12 w 12"/>
                  <a:gd name="T60" fmla="*/ 57 h 5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2" h="57">
                    <a:moveTo>
                      <a:pt x="12" y="4"/>
                    </a:move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51"/>
                    </a:lnTo>
                    <a:lnTo>
                      <a:pt x="2" y="53"/>
                    </a:lnTo>
                    <a:lnTo>
                      <a:pt x="4" y="55"/>
                    </a:lnTo>
                    <a:lnTo>
                      <a:pt x="6" y="57"/>
                    </a:lnTo>
                    <a:lnTo>
                      <a:pt x="8" y="57"/>
                    </a:lnTo>
                    <a:lnTo>
                      <a:pt x="10" y="55"/>
                    </a:lnTo>
                    <a:lnTo>
                      <a:pt x="12" y="53"/>
                    </a:lnTo>
                    <a:lnTo>
                      <a:pt x="12" y="51"/>
                    </a:lnTo>
                    <a:lnTo>
                      <a:pt x="12" y="49"/>
                    </a:ln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78" name="Freeform 173"/>
              <p:cNvSpPr>
                <a:spLocks noChangeArrowheads="1"/>
              </p:cNvSpPr>
              <p:nvPr/>
            </p:nvSpPr>
            <p:spPr bwMode="auto">
              <a:xfrm>
                <a:off x="2772" y="1304"/>
                <a:ext cx="2" cy="26"/>
              </a:xfrm>
              <a:custGeom>
                <a:avLst/>
                <a:gdLst>
                  <a:gd name="T0" fmla="*/ 0 w 13"/>
                  <a:gd name="T1" fmla="*/ 0 h 57"/>
                  <a:gd name="T2" fmla="*/ 0 w 13"/>
                  <a:gd name="T3" fmla="*/ 0 h 57"/>
                  <a:gd name="T4" fmla="*/ 0 w 13"/>
                  <a:gd name="T5" fmla="*/ 0 h 57"/>
                  <a:gd name="T6" fmla="*/ 0 w 13"/>
                  <a:gd name="T7" fmla="*/ 0 h 57"/>
                  <a:gd name="T8" fmla="*/ 0 w 13"/>
                  <a:gd name="T9" fmla="*/ 0 h 57"/>
                  <a:gd name="T10" fmla="*/ 0 w 13"/>
                  <a:gd name="T11" fmla="*/ 0 h 57"/>
                  <a:gd name="T12" fmla="*/ 0 w 13"/>
                  <a:gd name="T13" fmla="*/ 0 h 57"/>
                  <a:gd name="T14" fmla="*/ 0 w 13"/>
                  <a:gd name="T15" fmla="*/ 0 h 57"/>
                  <a:gd name="T16" fmla="*/ 0 w 13"/>
                  <a:gd name="T17" fmla="*/ 0 h 57"/>
                  <a:gd name="T18" fmla="*/ 0 w 13"/>
                  <a:gd name="T19" fmla="*/ 0 h 57"/>
                  <a:gd name="T20" fmla="*/ 0 w 13"/>
                  <a:gd name="T21" fmla="*/ 0 h 57"/>
                  <a:gd name="T22" fmla="*/ 0 w 13"/>
                  <a:gd name="T23" fmla="*/ 0 h 57"/>
                  <a:gd name="T24" fmla="*/ 0 w 13"/>
                  <a:gd name="T25" fmla="*/ 0 h 57"/>
                  <a:gd name="T26" fmla="*/ 0 w 13"/>
                  <a:gd name="T27" fmla="*/ 0 h 57"/>
                  <a:gd name="T28" fmla="*/ 0 w 13"/>
                  <a:gd name="T29" fmla="*/ 0 h 57"/>
                  <a:gd name="T30" fmla="*/ 0 w 13"/>
                  <a:gd name="T31" fmla="*/ 0 h 57"/>
                  <a:gd name="T32" fmla="*/ 0 w 13"/>
                  <a:gd name="T33" fmla="*/ 0 h 57"/>
                  <a:gd name="T34" fmla="*/ 0 w 13"/>
                  <a:gd name="T35" fmla="*/ 0 h 57"/>
                  <a:gd name="T36" fmla="*/ 0 w 13"/>
                  <a:gd name="T37" fmla="*/ 0 h 5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3"/>
                  <a:gd name="T58" fmla="*/ 0 h 57"/>
                  <a:gd name="T59" fmla="*/ 13 w 13"/>
                  <a:gd name="T60" fmla="*/ 57 h 5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3" h="57">
                    <a:moveTo>
                      <a:pt x="12" y="4"/>
                    </a:move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2" y="51"/>
                    </a:lnTo>
                    <a:lnTo>
                      <a:pt x="2" y="53"/>
                    </a:lnTo>
                    <a:lnTo>
                      <a:pt x="4" y="55"/>
                    </a:lnTo>
                    <a:lnTo>
                      <a:pt x="6" y="57"/>
                    </a:lnTo>
                    <a:lnTo>
                      <a:pt x="8" y="57"/>
                    </a:lnTo>
                    <a:lnTo>
                      <a:pt x="10" y="55"/>
                    </a:lnTo>
                    <a:lnTo>
                      <a:pt x="12" y="53"/>
                    </a:lnTo>
                    <a:lnTo>
                      <a:pt x="13" y="51"/>
                    </a:lnTo>
                    <a:lnTo>
                      <a:pt x="13" y="49"/>
                    </a:ln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79" name="Freeform 174"/>
              <p:cNvSpPr>
                <a:spLocks noChangeArrowheads="1"/>
              </p:cNvSpPr>
              <p:nvPr/>
            </p:nvSpPr>
            <p:spPr bwMode="auto">
              <a:xfrm>
                <a:off x="2773" y="1348"/>
                <a:ext cx="1" cy="26"/>
              </a:xfrm>
              <a:custGeom>
                <a:avLst/>
                <a:gdLst>
                  <a:gd name="T0" fmla="*/ 0 w 11"/>
                  <a:gd name="T1" fmla="*/ 0 h 57"/>
                  <a:gd name="T2" fmla="*/ 0 w 11"/>
                  <a:gd name="T3" fmla="*/ 0 h 57"/>
                  <a:gd name="T4" fmla="*/ 0 w 11"/>
                  <a:gd name="T5" fmla="*/ 0 h 57"/>
                  <a:gd name="T6" fmla="*/ 0 w 11"/>
                  <a:gd name="T7" fmla="*/ 0 h 57"/>
                  <a:gd name="T8" fmla="*/ 0 w 11"/>
                  <a:gd name="T9" fmla="*/ 0 h 57"/>
                  <a:gd name="T10" fmla="*/ 0 w 11"/>
                  <a:gd name="T11" fmla="*/ 0 h 57"/>
                  <a:gd name="T12" fmla="*/ 0 w 11"/>
                  <a:gd name="T13" fmla="*/ 0 h 57"/>
                  <a:gd name="T14" fmla="*/ 0 w 11"/>
                  <a:gd name="T15" fmla="*/ 0 h 57"/>
                  <a:gd name="T16" fmla="*/ 0 w 11"/>
                  <a:gd name="T17" fmla="*/ 0 h 57"/>
                  <a:gd name="T18" fmla="*/ 0 w 11"/>
                  <a:gd name="T19" fmla="*/ 0 h 57"/>
                  <a:gd name="T20" fmla="*/ 0 w 11"/>
                  <a:gd name="T21" fmla="*/ 0 h 57"/>
                  <a:gd name="T22" fmla="*/ 0 w 11"/>
                  <a:gd name="T23" fmla="*/ 0 h 57"/>
                  <a:gd name="T24" fmla="*/ 0 w 11"/>
                  <a:gd name="T25" fmla="*/ 0 h 57"/>
                  <a:gd name="T26" fmla="*/ 0 w 11"/>
                  <a:gd name="T27" fmla="*/ 0 h 57"/>
                  <a:gd name="T28" fmla="*/ 0 w 11"/>
                  <a:gd name="T29" fmla="*/ 0 h 57"/>
                  <a:gd name="T30" fmla="*/ 0 w 11"/>
                  <a:gd name="T31" fmla="*/ 0 h 57"/>
                  <a:gd name="T32" fmla="*/ 0 w 11"/>
                  <a:gd name="T33" fmla="*/ 0 h 57"/>
                  <a:gd name="T34" fmla="*/ 0 w 11"/>
                  <a:gd name="T35" fmla="*/ 0 h 57"/>
                  <a:gd name="T36" fmla="*/ 0 w 11"/>
                  <a:gd name="T37" fmla="*/ 0 h 5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57"/>
                  <a:gd name="T59" fmla="*/ 11 w 11"/>
                  <a:gd name="T60" fmla="*/ 57 h 5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57">
                    <a:moveTo>
                      <a:pt x="11" y="4"/>
                    </a:moveTo>
                    <a:lnTo>
                      <a:pt x="10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51"/>
                    </a:lnTo>
                    <a:lnTo>
                      <a:pt x="0" y="53"/>
                    </a:lnTo>
                    <a:lnTo>
                      <a:pt x="2" y="55"/>
                    </a:lnTo>
                    <a:lnTo>
                      <a:pt x="4" y="57"/>
                    </a:lnTo>
                    <a:lnTo>
                      <a:pt x="6" y="57"/>
                    </a:lnTo>
                    <a:lnTo>
                      <a:pt x="8" y="55"/>
                    </a:lnTo>
                    <a:lnTo>
                      <a:pt x="10" y="53"/>
                    </a:lnTo>
                    <a:lnTo>
                      <a:pt x="11" y="51"/>
                    </a:lnTo>
                    <a:lnTo>
                      <a:pt x="11" y="49"/>
                    </a:lnTo>
                    <a:lnTo>
                      <a:pt x="11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80" name="Freeform 175"/>
              <p:cNvSpPr>
                <a:spLocks noChangeArrowheads="1"/>
              </p:cNvSpPr>
              <p:nvPr/>
            </p:nvSpPr>
            <p:spPr bwMode="auto">
              <a:xfrm>
                <a:off x="2773" y="1392"/>
                <a:ext cx="1" cy="26"/>
              </a:xfrm>
              <a:custGeom>
                <a:avLst/>
                <a:gdLst>
                  <a:gd name="T0" fmla="*/ 0 w 11"/>
                  <a:gd name="T1" fmla="*/ 0 h 57"/>
                  <a:gd name="T2" fmla="*/ 0 w 11"/>
                  <a:gd name="T3" fmla="*/ 0 h 57"/>
                  <a:gd name="T4" fmla="*/ 0 w 11"/>
                  <a:gd name="T5" fmla="*/ 0 h 57"/>
                  <a:gd name="T6" fmla="*/ 0 w 11"/>
                  <a:gd name="T7" fmla="*/ 0 h 57"/>
                  <a:gd name="T8" fmla="*/ 0 w 11"/>
                  <a:gd name="T9" fmla="*/ 0 h 57"/>
                  <a:gd name="T10" fmla="*/ 0 w 11"/>
                  <a:gd name="T11" fmla="*/ 0 h 57"/>
                  <a:gd name="T12" fmla="*/ 0 w 11"/>
                  <a:gd name="T13" fmla="*/ 0 h 57"/>
                  <a:gd name="T14" fmla="*/ 0 w 11"/>
                  <a:gd name="T15" fmla="*/ 0 h 57"/>
                  <a:gd name="T16" fmla="*/ 0 w 11"/>
                  <a:gd name="T17" fmla="*/ 0 h 57"/>
                  <a:gd name="T18" fmla="*/ 0 w 11"/>
                  <a:gd name="T19" fmla="*/ 0 h 57"/>
                  <a:gd name="T20" fmla="*/ 0 w 11"/>
                  <a:gd name="T21" fmla="*/ 0 h 57"/>
                  <a:gd name="T22" fmla="*/ 0 w 11"/>
                  <a:gd name="T23" fmla="*/ 0 h 57"/>
                  <a:gd name="T24" fmla="*/ 0 w 11"/>
                  <a:gd name="T25" fmla="*/ 0 h 57"/>
                  <a:gd name="T26" fmla="*/ 0 w 11"/>
                  <a:gd name="T27" fmla="*/ 0 h 57"/>
                  <a:gd name="T28" fmla="*/ 0 w 11"/>
                  <a:gd name="T29" fmla="*/ 0 h 57"/>
                  <a:gd name="T30" fmla="*/ 0 w 11"/>
                  <a:gd name="T31" fmla="*/ 0 h 57"/>
                  <a:gd name="T32" fmla="*/ 0 w 11"/>
                  <a:gd name="T33" fmla="*/ 0 h 57"/>
                  <a:gd name="T34" fmla="*/ 0 w 11"/>
                  <a:gd name="T35" fmla="*/ 0 h 57"/>
                  <a:gd name="T36" fmla="*/ 0 w 11"/>
                  <a:gd name="T37" fmla="*/ 0 h 5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57"/>
                  <a:gd name="T59" fmla="*/ 11 w 11"/>
                  <a:gd name="T60" fmla="*/ 57 h 5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57">
                    <a:moveTo>
                      <a:pt x="11" y="3"/>
                    </a:moveTo>
                    <a:lnTo>
                      <a:pt x="10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1"/>
                    </a:lnTo>
                    <a:lnTo>
                      <a:pt x="0" y="53"/>
                    </a:lnTo>
                    <a:lnTo>
                      <a:pt x="2" y="55"/>
                    </a:lnTo>
                    <a:lnTo>
                      <a:pt x="4" y="57"/>
                    </a:lnTo>
                    <a:lnTo>
                      <a:pt x="6" y="57"/>
                    </a:lnTo>
                    <a:lnTo>
                      <a:pt x="8" y="55"/>
                    </a:lnTo>
                    <a:lnTo>
                      <a:pt x="10" y="53"/>
                    </a:lnTo>
                    <a:lnTo>
                      <a:pt x="11" y="51"/>
                    </a:lnTo>
                    <a:lnTo>
                      <a:pt x="11" y="49"/>
                    </a:ln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81" name="Freeform 176"/>
              <p:cNvSpPr>
                <a:spLocks noChangeArrowheads="1"/>
              </p:cNvSpPr>
              <p:nvPr/>
            </p:nvSpPr>
            <p:spPr bwMode="auto">
              <a:xfrm>
                <a:off x="2773" y="1436"/>
                <a:ext cx="1" cy="6"/>
              </a:xfrm>
              <a:custGeom>
                <a:avLst/>
                <a:gdLst>
                  <a:gd name="T0" fmla="*/ 0 w 11"/>
                  <a:gd name="T1" fmla="*/ 0 h 21"/>
                  <a:gd name="T2" fmla="*/ 0 w 11"/>
                  <a:gd name="T3" fmla="*/ 0 h 21"/>
                  <a:gd name="T4" fmla="*/ 0 w 11"/>
                  <a:gd name="T5" fmla="*/ 0 h 21"/>
                  <a:gd name="T6" fmla="*/ 0 w 11"/>
                  <a:gd name="T7" fmla="*/ 0 h 21"/>
                  <a:gd name="T8" fmla="*/ 0 w 11"/>
                  <a:gd name="T9" fmla="*/ 0 h 21"/>
                  <a:gd name="T10" fmla="*/ 0 w 11"/>
                  <a:gd name="T11" fmla="*/ 0 h 21"/>
                  <a:gd name="T12" fmla="*/ 0 w 11"/>
                  <a:gd name="T13" fmla="*/ 0 h 21"/>
                  <a:gd name="T14" fmla="*/ 0 w 11"/>
                  <a:gd name="T15" fmla="*/ 0 h 21"/>
                  <a:gd name="T16" fmla="*/ 0 w 11"/>
                  <a:gd name="T17" fmla="*/ 0 h 21"/>
                  <a:gd name="T18" fmla="*/ 0 w 11"/>
                  <a:gd name="T19" fmla="*/ 0 h 21"/>
                  <a:gd name="T20" fmla="*/ 0 w 11"/>
                  <a:gd name="T21" fmla="*/ 0 h 21"/>
                  <a:gd name="T22" fmla="*/ 0 w 11"/>
                  <a:gd name="T23" fmla="*/ 0 h 21"/>
                  <a:gd name="T24" fmla="*/ 0 w 11"/>
                  <a:gd name="T25" fmla="*/ 0 h 21"/>
                  <a:gd name="T26" fmla="*/ 0 w 11"/>
                  <a:gd name="T27" fmla="*/ 0 h 21"/>
                  <a:gd name="T28" fmla="*/ 0 w 11"/>
                  <a:gd name="T29" fmla="*/ 0 h 21"/>
                  <a:gd name="T30" fmla="*/ 0 w 11"/>
                  <a:gd name="T31" fmla="*/ 0 h 21"/>
                  <a:gd name="T32" fmla="*/ 0 w 11"/>
                  <a:gd name="T33" fmla="*/ 0 h 21"/>
                  <a:gd name="T34" fmla="*/ 0 w 11"/>
                  <a:gd name="T35" fmla="*/ 0 h 21"/>
                  <a:gd name="T36" fmla="*/ 0 w 11"/>
                  <a:gd name="T37" fmla="*/ 0 h 2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"/>
                  <a:gd name="T58" fmla="*/ 0 h 21"/>
                  <a:gd name="T59" fmla="*/ 11 w 11"/>
                  <a:gd name="T60" fmla="*/ 21 h 2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" h="21">
                    <a:moveTo>
                      <a:pt x="11" y="3"/>
                    </a:moveTo>
                    <a:lnTo>
                      <a:pt x="10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17"/>
                    </a:lnTo>
                    <a:lnTo>
                      <a:pt x="2" y="17"/>
                    </a:lnTo>
                    <a:lnTo>
                      <a:pt x="4" y="19"/>
                    </a:lnTo>
                    <a:lnTo>
                      <a:pt x="6" y="21"/>
                    </a:lnTo>
                    <a:lnTo>
                      <a:pt x="8" y="19"/>
                    </a:lnTo>
                    <a:lnTo>
                      <a:pt x="10" y="17"/>
                    </a:lnTo>
                    <a:lnTo>
                      <a:pt x="11" y="15"/>
                    </a:ln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82" name="Freeform 177"/>
              <p:cNvSpPr>
                <a:spLocks noChangeArrowheads="1"/>
              </p:cNvSpPr>
              <p:nvPr/>
            </p:nvSpPr>
            <p:spPr bwMode="auto">
              <a:xfrm>
                <a:off x="2741" y="1443"/>
                <a:ext cx="62" cy="62"/>
              </a:xfrm>
              <a:custGeom>
                <a:avLst/>
                <a:gdLst>
                  <a:gd name="T0" fmla="*/ 0 w 124"/>
                  <a:gd name="T1" fmla="*/ 0 h 124"/>
                  <a:gd name="T2" fmla="*/ 1 w 124"/>
                  <a:gd name="T3" fmla="*/ 1 h 124"/>
                  <a:gd name="T4" fmla="*/ 1 w 124"/>
                  <a:gd name="T5" fmla="*/ 0 h 124"/>
                  <a:gd name="T6" fmla="*/ 0 w 124"/>
                  <a:gd name="T7" fmla="*/ 0 h 1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4"/>
                  <a:gd name="T13" fmla="*/ 0 h 124"/>
                  <a:gd name="T14" fmla="*/ 124 w 124"/>
                  <a:gd name="T15" fmla="*/ 124 h 1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4" h="124">
                    <a:moveTo>
                      <a:pt x="0" y="0"/>
                    </a:moveTo>
                    <a:lnTo>
                      <a:pt x="63" y="124"/>
                    </a:lnTo>
                    <a:lnTo>
                      <a:pt x="1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</p:grpSp>
        <p:sp>
          <p:nvSpPr>
            <p:cNvPr id="183" name="Rectangle 178"/>
            <p:cNvSpPr>
              <a:spLocks noChangeArrowheads="1"/>
            </p:cNvSpPr>
            <p:nvPr/>
          </p:nvSpPr>
          <p:spPr bwMode="auto">
            <a:xfrm>
              <a:off x="1812925" y="2047875"/>
              <a:ext cx="3382963" cy="1185863"/>
            </a:xfrm>
            <a:prstGeom prst="rect">
              <a:avLst/>
            </a:prstGeom>
            <a:noFill/>
            <a:ln w="1764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ES" altLang="es-ES"/>
            </a:p>
          </p:txBody>
        </p:sp>
        <p:sp>
          <p:nvSpPr>
            <p:cNvPr id="184" name="Rectangle 179"/>
            <p:cNvSpPr>
              <a:spLocks noChangeArrowheads="1"/>
            </p:cNvSpPr>
            <p:nvPr/>
          </p:nvSpPr>
          <p:spPr bwMode="auto">
            <a:xfrm>
              <a:off x="1824038" y="3441700"/>
              <a:ext cx="4846637" cy="1182688"/>
            </a:xfrm>
            <a:prstGeom prst="rect">
              <a:avLst/>
            </a:prstGeom>
            <a:noFill/>
            <a:ln w="1764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ES" altLang="es-ES"/>
            </a:p>
          </p:txBody>
        </p:sp>
        <p:sp>
          <p:nvSpPr>
            <p:cNvPr id="185" name="Rectangle 180"/>
            <p:cNvSpPr>
              <a:spLocks noChangeArrowheads="1"/>
            </p:cNvSpPr>
            <p:nvPr/>
          </p:nvSpPr>
          <p:spPr bwMode="auto">
            <a:xfrm>
              <a:off x="2987675" y="3454400"/>
              <a:ext cx="1069975" cy="352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ES" altLang="es-ES"/>
            </a:p>
          </p:txBody>
        </p:sp>
        <p:sp>
          <p:nvSpPr>
            <p:cNvPr id="186" name="Rectangle 181"/>
            <p:cNvSpPr>
              <a:spLocks noChangeArrowheads="1"/>
            </p:cNvSpPr>
            <p:nvPr/>
          </p:nvSpPr>
          <p:spPr bwMode="auto">
            <a:xfrm>
              <a:off x="3282950" y="3505200"/>
              <a:ext cx="511175" cy="212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87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5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spcBef>
                  <a:spcPts val="77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1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s-ES" altLang="es-ES" sz="1400">
                  <a:latin typeface="Arial Narrow" panose="020B0606020202030204" pitchFamily="34" charset="0"/>
                </a:rPr>
                <a:t>Técnica</a:t>
              </a:r>
            </a:p>
          </p:txBody>
        </p:sp>
        <p:sp>
          <p:nvSpPr>
            <p:cNvPr id="187" name="Rectangle 182"/>
            <p:cNvSpPr>
              <a:spLocks noChangeArrowheads="1"/>
            </p:cNvSpPr>
            <p:nvPr/>
          </p:nvSpPr>
          <p:spPr bwMode="auto">
            <a:xfrm>
              <a:off x="3092450" y="2047875"/>
              <a:ext cx="942975" cy="314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ES" altLang="es-ES"/>
            </a:p>
          </p:txBody>
        </p:sp>
        <p:sp>
          <p:nvSpPr>
            <p:cNvPr id="188" name="Rectangle 183"/>
            <p:cNvSpPr>
              <a:spLocks noChangeArrowheads="1"/>
            </p:cNvSpPr>
            <p:nvPr/>
          </p:nvSpPr>
          <p:spPr bwMode="auto">
            <a:xfrm>
              <a:off x="3295650" y="2098675"/>
              <a:ext cx="485775" cy="212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87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5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spcBef>
                  <a:spcPts val="77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1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spcBef>
                  <a:spcPts val="5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s-ES" altLang="es-ES" sz="1400">
                  <a:latin typeface="Arial Narrow" panose="020B0606020202030204" pitchFamily="34" charset="0"/>
                </a:rPr>
                <a:t>Ciencia</a:t>
              </a:r>
            </a:p>
          </p:txBody>
        </p:sp>
        <p:sp>
          <p:nvSpPr>
            <p:cNvPr id="189" name="Line 184"/>
            <p:cNvSpPr>
              <a:spLocks noChangeShapeType="1"/>
            </p:cNvSpPr>
            <p:nvPr/>
          </p:nvSpPr>
          <p:spPr bwMode="auto">
            <a:xfrm>
              <a:off x="5880100" y="4457700"/>
              <a:ext cx="1588" cy="1039813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0" name="Line 185"/>
            <p:cNvSpPr>
              <a:spLocks noChangeShapeType="1"/>
            </p:cNvSpPr>
            <p:nvPr/>
          </p:nvSpPr>
          <p:spPr bwMode="auto">
            <a:xfrm>
              <a:off x="3262313" y="5492750"/>
              <a:ext cx="2617787" cy="1588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prstDash val="dash"/>
              <a:miter lim="800000"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682181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36270" y="254290"/>
            <a:ext cx="6740237" cy="1034184"/>
          </a:xfrm>
        </p:spPr>
        <p:txBody>
          <a:bodyPr>
            <a:normAutofit fontScale="90000"/>
          </a:bodyPr>
          <a:lstStyle/>
          <a:p>
            <a:r>
              <a:rPr lang="es-ES" dirty="0"/>
              <a:t>Ejemplos aplicaciones de la IA</a:t>
            </a:r>
          </a:p>
        </p:txBody>
      </p:sp>
      <p:pic>
        <p:nvPicPr>
          <p:cNvPr id="1026" name="Picture 2" descr="12 Examples of Artificial Intelligence: AI Powers Business | Datam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610" y="1579418"/>
            <a:ext cx="6466897" cy="470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8293531" y="1124681"/>
            <a:ext cx="399545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>
                <a:latin typeface="Arial" panose="020B0604020202020204" pitchFamily="34" charset="0"/>
                <a:ea typeface="Arial" panose="020B0604020202020204" pitchFamily="34" charset="0"/>
              </a:rPr>
              <a:t>Porq</a:t>
            </a:r>
            <a:r>
              <a:rPr lang="es-ES" dirty="0">
                <a:latin typeface="Arial" panose="020B0604020202020204" pitchFamily="34" charset="0"/>
                <a:ea typeface="Arial" panose="020B0604020202020204" pitchFamily="34" charset="0"/>
              </a:rPr>
              <a:t> IA ahora: Disponibilidad de cómputo a costos razonables, inmensa cantidad de datos, sofisticación de los modelos de los algoritmos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20857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Aprendizaje de Maquina (Machine </a:t>
            </a:r>
            <a:r>
              <a:rPr lang="es-ES" dirty="0" err="1"/>
              <a:t>learning</a:t>
            </a:r>
            <a:r>
              <a:rPr lang="es-ES" dirty="0"/>
              <a:t>)</a:t>
            </a:r>
          </a:p>
        </p:txBody>
      </p:sp>
      <p:pic>
        <p:nvPicPr>
          <p:cNvPr id="189" name="Imagen 18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09" y="1690688"/>
            <a:ext cx="10058400" cy="5029200"/>
          </a:xfrm>
          <a:prstGeom prst="rect">
            <a:avLst/>
          </a:prstGeom>
        </p:spPr>
      </p:pic>
      <p:sp>
        <p:nvSpPr>
          <p:cNvPr id="190" name="CuadroTexto 189"/>
          <p:cNvSpPr txBox="1"/>
          <p:nvPr/>
        </p:nvSpPr>
        <p:spPr>
          <a:xfrm>
            <a:off x="8756073" y="6488668"/>
            <a:ext cx="364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No todo lo bueno esta en ingles </a:t>
            </a:r>
          </a:p>
        </p:txBody>
      </p:sp>
      <p:sp>
        <p:nvSpPr>
          <p:cNvPr id="191" name="Flecha derecha 190"/>
          <p:cNvSpPr/>
          <p:nvPr/>
        </p:nvSpPr>
        <p:spPr>
          <a:xfrm rot="9144884">
            <a:off x="2590802" y="5890036"/>
            <a:ext cx="1343891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2" name="CuadroTexto 191"/>
          <p:cNvSpPr txBox="1"/>
          <p:nvPr/>
        </p:nvSpPr>
        <p:spPr>
          <a:xfrm>
            <a:off x="838200" y="6027003"/>
            <a:ext cx="1648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REDES NEURONALES</a:t>
            </a:r>
          </a:p>
        </p:txBody>
      </p:sp>
    </p:spTree>
    <p:extLst>
      <p:ext uri="{BB962C8B-B14F-4D97-AF65-F5344CB8AC3E}">
        <p14:creationId xmlns:p14="http://schemas.microsoft.com/office/powerpoint/2010/main" val="3691362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Neurona biológica… neurona artificial</a:t>
            </a:r>
          </a:p>
        </p:txBody>
      </p:sp>
      <p:sp>
        <p:nvSpPr>
          <p:cNvPr id="5" name="Rectángulo 4"/>
          <p:cNvSpPr/>
          <p:nvPr/>
        </p:nvSpPr>
        <p:spPr>
          <a:xfrm>
            <a:off x="3906982" y="7469976"/>
            <a:ext cx="8089310" cy="339199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EDE9352-9AF1-4869-8335-E2B08CD90F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448" b="44137"/>
          <a:stretch/>
        </p:blipFill>
        <p:spPr>
          <a:xfrm>
            <a:off x="453312" y="2605736"/>
            <a:ext cx="3449778" cy="250767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l="18482" t="13921" r="15925" b="21306"/>
          <a:stretch/>
        </p:blipFill>
        <p:spPr>
          <a:xfrm>
            <a:off x="3974237" y="1837889"/>
            <a:ext cx="8022055" cy="445380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/>
          <a:srcRect l="34197" t="35051" r="28666" b="49716"/>
          <a:stretch/>
        </p:blipFill>
        <p:spPr>
          <a:xfrm>
            <a:off x="7966364" y="5514109"/>
            <a:ext cx="4225636" cy="97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9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580104" cy="1492132"/>
          </a:xfrm>
        </p:spPr>
        <p:txBody>
          <a:bodyPr>
            <a:normAutofit/>
          </a:bodyPr>
          <a:lstStyle/>
          <a:p>
            <a:r>
              <a:rPr lang="es-ES" sz="4000" dirty="0"/>
              <a:t>¿Que puede hacer una neurona artificial?</a:t>
            </a:r>
            <a:endParaRPr lang="es-AR" sz="4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5998" t="53303" r="17597" b="14027"/>
          <a:stretch/>
        </p:blipFill>
        <p:spPr>
          <a:xfrm>
            <a:off x="1889193" y="4243386"/>
            <a:ext cx="4749086" cy="239613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163" y="1376173"/>
            <a:ext cx="3314700" cy="26289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1438" y="4398464"/>
            <a:ext cx="3400425" cy="20859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13330" t="46752" r="55877" b="14026"/>
          <a:stretch/>
        </p:blipFill>
        <p:spPr>
          <a:xfrm>
            <a:off x="1258380" y="1128451"/>
            <a:ext cx="4016954" cy="287662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/>
          <a:srcRect l="57112" t="37121" r="33089" b="48438"/>
          <a:stretch/>
        </p:blipFill>
        <p:spPr>
          <a:xfrm>
            <a:off x="5697990" y="1858009"/>
            <a:ext cx="1269423" cy="1056409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448700" y="1488677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Función activación</a:t>
            </a:r>
            <a:endParaRPr lang="es-A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/>
              <p:cNvSpPr txBox="1"/>
              <p:nvPr/>
            </p:nvSpPr>
            <p:spPr>
              <a:xfrm>
                <a:off x="5873312" y="3288225"/>
                <a:ext cx="9187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" name="Cuadro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312" y="3288225"/>
                <a:ext cx="918778" cy="276999"/>
              </a:xfrm>
              <a:prstGeom prst="rect">
                <a:avLst/>
              </a:prstGeom>
              <a:blipFill>
                <a:blip r:embed="rId6"/>
                <a:stretch>
                  <a:fillRect l="-7947" r="-1987" b="-3478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252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B1FB179868A147BE496797952CEFD5" ma:contentTypeVersion="18" ma:contentTypeDescription="Create a new document." ma:contentTypeScope="" ma:versionID="05ca6a2120e835121ce6a3b2092772fe">
  <xsd:schema xmlns:xsd="http://www.w3.org/2001/XMLSchema" xmlns:xs="http://www.w3.org/2001/XMLSchema" xmlns:p="http://schemas.microsoft.com/office/2006/metadata/properties" xmlns:ns3="273f1bcb-a687-44ff-a679-9e46f75eadbe" xmlns:ns4="073bd73c-0ec4-4cba-beb7-b9bddc276c93" targetNamespace="http://schemas.microsoft.com/office/2006/metadata/properties" ma:root="true" ma:fieldsID="37dfa50bf604d19121b802b97fd636ee" ns3:_="" ns4:_="">
    <xsd:import namespace="273f1bcb-a687-44ff-a679-9e46f75eadbe"/>
    <xsd:import namespace="073bd73c-0ec4-4cba-beb7-b9bddc276c9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MediaServiceLocation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3f1bcb-a687-44ff-a679-9e46f75eadb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3bd73c-0ec4-4cba-beb7-b9bddc276c93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73f1bcb-a687-44ff-a679-9e46f75eadb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40E6DC5-5C33-4C90-BBD3-79CBA1F2AF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73f1bcb-a687-44ff-a679-9e46f75eadbe"/>
    <ds:schemaRef ds:uri="073bd73c-0ec4-4cba-beb7-b9bddc276c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095F947-D894-4232-A0E9-19F4606EE67E}">
  <ds:schemaRefs>
    <ds:schemaRef ds:uri="073bd73c-0ec4-4cba-beb7-b9bddc276c93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273f1bcb-a687-44ff-a679-9e46f75eadbe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2E04EB9-3C8D-4C8E-86B4-31397B4C43A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TM10001106[[fn=Distintivo]]</Template>
  <TotalTime>855</TotalTime>
  <Words>1031</Words>
  <Application>Microsoft Office PowerPoint</Application>
  <PresentationFormat>Panorámica</PresentationFormat>
  <Paragraphs>151</Paragraphs>
  <Slides>22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3" baseType="lpstr">
      <vt:lpstr>Badge</vt:lpstr>
      <vt:lpstr>Proyecto  de extensión  Universitaria</vt:lpstr>
      <vt:lpstr>Universidad publica y gratuita</vt:lpstr>
      <vt:lpstr>Presentación de PowerPoint</vt:lpstr>
      <vt:lpstr>Pero….. Qué es la inteligencia?  Y que lo artificial?</vt:lpstr>
      <vt:lpstr>La IA es una tecnología</vt:lpstr>
      <vt:lpstr>Ejemplos aplicaciones de la IA</vt:lpstr>
      <vt:lpstr>Aprendizaje de Maquina (Machine learning)</vt:lpstr>
      <vt:lpstr>Neurona biológica… neurona artificial</vt:lpstr>
      <vt:lpstr>¿Que puede hacer una neurona artificial?</vt:lpstr>
      <vt:lpstr>Redes neuronales  artificiales</vt:lpstr>
      <vt:lpstr>Métodos de aprendizaje</vt:lpstr>
      <vt:lpstr>Aprendizaje supervisado  </vt:lpstr>
      <vt:lpstr>Link para jugar</vt:lpstr>
      <vt:lpstr>Redes neuronales: feed foward /fully connected</vt:lpstr>
      <vt:lpstr>Red convolucional</vt:lpstr>
      <vt:lpstr>Línea de tiempo</vt:lpstr>
      <vt:lpstr>Presentación de PowerPoint</vt:lpstr>
      <vt:lpstr>Sesgos</vt:lpstr>
      <vt:lpstr>Pensando en el presente….. Y en el futuro</vt:lpstr>
      <vt:lpstr>¿Como las usamos en las pasantías  profesionalizantes de en la facultad?</vt:lpstr>
      <vt:lpstr>A por mas… TINY ML (industria 5.o)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CERROTTA Santiago</dc:creator>
  <cp:lastModifiedBy>CERROTTA Santiago</cp:lastModifiedBy>
  <cp:revision>50</cp:revision>
  <dcterms:created xsi:type="dcterms:W3CDTF">2024-04-11T16:01:39Z</dcterms:created>
  <dcterms:modified xsi:type="dcterms:W3CDTF">2024-10-10T13:53:39Z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0x010100C1B1FB179868A147BE496797952CEFD5</vt:lpwstr>
  </property>
</Properties>
</file>